
<file path=[Content_Types].xml><?xml version="1.0" encoding="utf-8"?>
<Types xmlns="http://schemas.openxmlformats.org/package/2006/content-types">
  <Default Extension="png" ContentType="image/png"/>
  <Default Extension="tmp"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8"/>
  </p:notesMasterIdLst>
  <p:handoutMasterIdLst>
    <p:handoutMasterId r:id="rId29"/>
  </p:handoutMasterIdLst>
  <p:sldIdLst>
    <p:sldId id="258" r:id="rId2"/>
    <p:sldId id="266" r:id="rId3"/>
    <p:sldId id="275" r:id="rId4"/>
    <p:sldId id="280" r:id="rId5"/>
    <p:sldId id="284" r:id="rId6"/>
    <p:sldId id="283" r:id="rId7"/>
    <p:sldId id="282" r:id="rId8"/>
    <p:sldId id="286" r:id="rId9"/>
    <p:sldId id="290" r:id="rId10"/>
    <p:sldId id="285" r:id="rId11"/>
    <p:sldId id="299" r:id="rId12"/>
    <p:sldId id="267" r:id="rId13"/>
    <p:sldId id="263" r:id="rId14"/>
    <p:sldId id="268" r:id="rId15"/>
    <p:sldId id="269" r:id="rId16"/>
    <p:sldId id="270" r:id="rId17"/>
    <p:sldId id="271" r:id="rId18"/>
    <p:sldId id="297" r:id="rId19"/>
    <p:sldId id="272" r:id="rId20"/>
    <p:sldId id="274" r:id="rId21"/>
    <p:sldId id="292" r:id="rId22"/>
    <p:sldId id="298" r:id="rId23"/>
    <p:sldId id="281" r:id="rId24"/>
    <p:sldId id="279" r:id="rId25"/>
    <p:sldId id="278" r:id="rId26"/>
    <p:sldId id="277" r:id="rId27"/>
  </p:sldIdLst>
  <p:sldSz cx="12192000" cy="6858000"/>
  <p:notesSz cx="6805613" cy="99441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5092"/>
    <a:srgbClr val="6364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70"/>
    <p:restoredTop sz="94697"/>
  </p:normalViewPr>
  <p:slideViewPr>
    <p:cSldViewPr snapToGrid="0" snapToObjects="1">
      <p:cViewPr varScale="1">
        <p:scale>
          <a:sx n="107" d="100"/>
          <a:sy n="107" d="100"/>
        </p:scale>
        <p:origin x="-78" y="-168"/>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6" d="100"/>
          <a:sy n="86" d="100"/>
        </p:scale>
        <p:origin x="39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F53794-432F-4CBC-B924-C4C5876298B7}" type="doc">
      <dgm:prSet loTypeId="urn:microsoft.com/office/officeart/2005/8/layout/vProcess5" loCatId="process" qsTypeId="urn:microsoft.com/office/officeart/2005/8/quickstyle/simple1" qsCatId="simple" csTypeId="urn:microsoft.com/office/officeart/2005/8/colors/accent1_2" csCatId="accent1" phldr="1"/>
      <dgm:spPr/>
    </dgm:pt>
    <dgm:pt modelId="{EA0B5EBF-A97E-41FF-876B-D16921CFC51B}">
      <dgm:prSet phldrT="[Texte]"/>
      <dgm:spPr/>
      <dgm:t>
        <a:bodyPr/>
        <a:lstStyle/>
        <a:p>
          <a:pPr algn="l"/>
          <a:r>
            <a:rPr lang="fr-FR" b="1" dirty="0"/>
            <a:t>Enregistrement de la NC dans SMQ</a:t>
          </a:r>
        </a:p>
      </dgm:t>
    </dgm:pt>
    <dgm:pt modelId="{77A5472A-CC3F-482D-8F54-1B38F06793BE}" type="parTrans" cxnId="{32C4D1A4-958A-4223-93F3-464C95A557EC}">
      <dgm:prSet/>
      <dgm:spPr/>
      <dgm:t>
        <a:bodyPr/>
        <a:lstStyle/>
        <a:p>
          <a:pPr algn="l"/>
          <a:endParaRPr lang="fr-FR"/>
        </a:p>
      </dgm:t>
    </dgm:pt>
    <dgm:pt modelId="{18BA4EDB-3C02-4EDC-BB6B-563376D2C4D9}" type="sibTrans" cxnId="{32C4D1A4-958A-4223-93F3-464C95A557EC}">
      <dgm:prSet/>
      <dgm:spPr/>
      <dgm:t>
        <a:bodyPr/>
        <a:lstStyle/>
        <a:p>
          <a:pPr algn="l"/>
          <a:endParaRPr lang="fr-FR"/>
        </a:p>
      </dgm:t>
    </dgm:pt>
    <dgm:pt modelId="{1D1A9DC8-8D98-4561-A18F-6D7538D0BF4A}">
      <dgm:prSet phldrT="[Texte]"/>
      <dgm:spPr/>
      <dgm:t>
        <a:bodyPr/>
        <a:lstStyle/>
        <a:p>
          <a:pPr algn="l"/>
          <a:r>
            <a:rPr lang="fr-FR" b="1" dirty="0"/>
            <a:t>Détection de l’incident / risque d’incident</a:t>
          </a:r>
        </a:p>
      </dgm:t>
    </dgm:pt>
    <dgm:pt modelId="{62E91F26-D0B5-49F1-8A62-9118B03E9463}" type="parTrans" cxnId="{D63154E8-2CCB-4E55-AFD9-621A9AED41FE}">
      <dgm:prSet/>
      <dgm:spPr/>
      <dgm:t>
        <a:bodyPr/>
        <a:lstStyle/>
        <a:p>
          <a:pPr algn="l"/>
          <a:endParaRPr lang="fr-FR"/>
        </a:p>
      </dgm:t>
    </dgm:pt>
    <dgm:pt modelId="{30B7070E-7B4E-49E7-AD6F-7AD316E78303}" type="sibTrans" cxnId="{D63154E8-2CCB-4E55-AFD9-621A9AED41FE}">
      <dgm:prSet/>
      <dgm:spPr/>
      <dgm:t>
        <a:bodyPr/>
        <a:lstStyle/>
        <a:p>
          <a:pPr algn="l"/>
          <a:endParaRPr lang="fr-FR"/>
        </a:p>
      </dgm:t>
    </dgm:pt>
    <dgm:pt modelId="{DD044EB4-4C92-49C5-9733-A19E3C226E8D}">
      <dgm:prSet phldrT="[Texte]"/>
      <dgm:spPr/>
      <dgm:t>
        <a:bodyPr/>
        <a:lstStyle/>
        <a:p>
          <a:pPr algn="l"/>
          <a:r>
            <a:rPr lang="fr-FR" b="1" dirty="0"/>
            <a:t>Traitement de la NC</a:t>
          </a:r>
        </a:p>
      </dgm:t>
    </dgm:pt>
    <dgm:pt modelId="{4F9B9369-5038-42FC-9F7C-C139BB12869E}" type="parTrans" cxnId="{A1114A52-544F-4215-A90F-4A952DBAEF0C}">
      <dgm:prSet/>
      <dgm:spPr/>
      <dgm:t>
        <a:bodyPr/>
        <a:lstStyle/>
        <a:p>
          <a:pPr algn="l"/>
          <a:endParaRPr lang="fr-FR"/>
        </a:p>
      </dgm:t>
    </dgm:pt>
    <dgm:pt modelId="{5CD67FCC-F36C-420F-A292-77B7DF68AEB2}" type="sibTrans" cxnId="{A1114A52-544F-4215-A90F-4A952DBAEF0C}">
      <dgm:prSet/>
      <dgm:spPr/>
      <dgm:t>
        <a:bodyPr/>
        <a:lstStyle/>
        <a:p>
          <a:pPr algn="l"/>
          <a:endParaRPr lang="fr-FR"/>
        </a:p>
      </dgm:t>
    </dgm:pt>
    <dgm:pt modelId="{F9647256-529B-4312-90E6-6181FDFDF9C3}">
      <dgm:prSet/>
      <dgm:spPr>
        <a:ln w="28575">
          <a:solidFill>
            <a:srgbClr val="FF0000"/>
          </a:solidFill>
        </a:ln>
      </dgm:spPr>
      <dgm:t>
        <a:bodyPr/>
        <a:lstStyle/>
        <a:p>
          <a:pPr algn="l"/>
          <a:r>
            <a:rPr lang="fr-FR" b="1" dirty="0"/>
            <a:t>Cas de matériovigilance ?</a:t>
          </a:r>
        </a:p>
      </dgm:t>
    </dgm:pt>
    <dgm:pt modelId="{961B3CDB-71F2-48F9-ACFE-76BA6843C6E8}" type="parTrans" cxnId="{315399F2-0F23-47DB-BE93-F939CC69494A}">
      <dgm:prSet/>
      <dgm:spPr/>
      <dgm:t>
        <a:bodyPr/>
        <a:lstStyle/>
        <a:p>
          <a:pPr algn="l"/>
          <a:endParaRPr lang="fr-FR"/>
        </a:p>
      </dgm:t>
    </dgm:pt>
    <dgm:pt modelId="{93144FE2-F3C1-46D1-ADF0-60B04E79BC93}" type="sibTrans" cxnId="{315399F2-0F23-47DB-BE93-F939CC69494A}">
      <dgm:prSet/>
      <dgm:spPr/>
      <dgm:t>
        <a:bodyPr/>
        <a:lstStyle/>
        <a:p>
          <a:pPr algn="l"/>
          <a:endParaRPr lang="fr-FR"/>
        </a:p>
      </dgm:t>
    </dgm:pt>
    <dgm:pt modelId="{A540CF0C-033F-4D0D-B581-2C76075CD0F7}">
      <dgm:prSet/>
      <dgm:spPr/>
      <dgm:t>
        <a:bodyPr/>
        <a:lstStyle/>
        <a:p>
          <a:pPr algn="l"/>
          <a:r>
            <a:rPr lang="fr-FR" dirty="0"/>
            <a:t>Fiches NC + CAPA (recueil informations, données de traçabilité, </a:t>
          </a:r>
          <a:r>
            <a:rPr lang="fr-FR" dirty="0" err="1"/>
            <a:t>etc</a:t>
          </a:r>
          <a:r>
            <a:rPr lang="fr-FR" dirty="0"/>
            <a:t>)</a:t>
          </a:r>
        </a:p>
      </dgm:t>
    </dgm:pt>
    <dgm:pt modelId="{529882D4-05AF-4C9D-9E45-88935101D449}" type="parTrans" cxnId="{2BE53A16-F22D-40AE-9712-6901ADDD9B04}">
      <dgm:prSet/>
      <dgm:spPr/>
      <dgm:t>
        <a:bodyPr/>
        <a:lstStyle/>
        <a:p>
          <a:pPr algn="l"/>
          <a:endParaRPr lang="fr-FR"/>
        </a:p>
      </dgm:t>
    </dgm:pt>
    <dgm:pt modelId="{751F94BD-B594-4E82-AD7C-299F9BBED529}" type="sibTrans" cxnId="{2BE53A16-F22D-40AE-9712-6901ADDD9B04}">
      <dgm:prSet/>
      <dgm:spPr/>
      <dgm:t>
        <a:bodyPr/>
        <a:lstStyle/>
        <a:p>
          <a:pPr algn="l"/>
          <a:endParaRPr lang="fr-FR"/>
        </a:p>
      </dgm:t>
    </dgm:pt>
    <dgm:pt modelId="{F88184F2-B873-40AE-A679-E48703FBF970}">
      <dgm:prSet/>
      <dgm:spPr/>
      <dgm:t>
        <a:bodyPr/>
        <a:lstStyle/>
        <a:p>
          <a:pPr algn="l"/>
          <a:r>
            <a:rPr lang="fr-FR" dirty="0"/>
            <a:t>Procédures correspondantes selon norme ISO 13485</a:t>
          </a:r>
        </a:p>
      </dgm:t>
    </dgm:pt>
    <dgm:pt modelId="{1DD3D6D4-51D8-4C6B-BAFE-F6E7E9200CB4}" type="parTrans" cxnId="{00516828-EDD2-4607-9F7B-ED9EBF373E3D}">
      <dgm:prSet/>
      <dgm:spPr/>
      <dgm:t>
        <a:bodyPr/>
        <a:lstStyle/>
        <a:p>
          <a:pPr algn="l"/>
          <a:endParaRPr lang="fr-FR"/>
        </a:p>
      </dgm:t>
    </dgm:pt>
    <dgm:pt modelId="{DDF3F545-35DE-45B7-9C88-A3CA86C433E9}" type="sibTrans" cxnId="{00516828-EDD2-4607-9F7B-ED9EBF373E3D}">
      <dgm:prSet/>
      <dgm:spPr/>
      <dgm:t>
        <a:bodyPr/>
        <a:lstStyle/>
        <a:p>
          <a:pPr algn="l"/>
          <a:endParaRPr lang="fr-FR"/>
        </a:p>
      </dgm:t>
    </dgm:pt>
    <dgm:pt modelId="{82F3F9D4-003B-40A3-8088-B3E38BDDE3DC}">
      <dgm:prSet/>
      <dgm:spPr/>
      <dgm:t>
        <a:bodyPr/>
        <a:lstStyle/>
        <a:p>
          <a:pPr algn="l"/>
          <a:r>
            <a:rPr lang="fr-FR" b="1" dirty="0"/>
            <a:t>Clôture de la NC</a:t>
          </a:r>
        </a:p>
      </dgm:t>
    </dgm:pt>
    <dgm:pt modelId="{DE81B20D-E2F7-4F28-93F2-94C1FC1B1D2B}" type="parTrans" cxnId="{9BB58BCC-FCB6-4A69-9F61-D31E0B06BC6C}">
      <dgm:prSet/>
      <dgm:spPr/>
      <dgm:t>
        <a:bodyPr/>
        <a:lstStyle/>
        <a:p>
          <a:pPr algn="l"/>
          <a:endParaRPr lang="fr-FR"/>
        </a:p>
      </dgm:t>
    </dgm:pt>
    <dgm:pt modelId="{59167578-CC42-4DCD-A891-EBCF565072EF}" type="sibTrans" cxnId="{9BB58BCC-FCB6-4A69-9F61-D31E0B06BC6C}">
      <dgm:prSet/>
      <dgm:spPr/>
      <dgm:t>
        <a:bodyPr/>
        <a:lstStyle/>
        <a:p>
          <a:pPr algn="l"/>
          <a:endParaRPr lang="fr-FR"/>
        </a:p>
      </dgm:t>
    </dgm:pt>
    <dgm:pt modelId="{D7ECFE9D-6197-4B37-B368-4E6251900AD5}">
      <dgm:prSet/>
      <dgm:spPr/>
      <dgm:t>
        <a:bodyPr/>
        <a:lstStyle/>
        <a:p>
          <a:pPr algn="l"/>
          <a:r>
            <a:rPr lang="fr-FR" dirty="0"/>
            <a:t>Correction, analyse de cause, actions correctives/plan d’action</a:t>
          </a:r>
        </a:p>
      </dgm:t>
    </dgm:pt>
    <dgm:pt modelId="{51E0087E-368C-4560-9D15-3A31F2914088}" type="parTrans" cxnId="{803F7E19-A924-4510-B6EB-14669C196334}">
      <dgm:prSet/>
      <dgm:spPr/>
      <dgm:t>
        <a:bodyPr/>
        <a:lstStyle/>
        <a:p>
          <a:pPr algn="l"/>
          <a:endParaRPr lang="fr-FR"/>
        </a:p>
      </dgm:t>
    </dgm:pt>
    <dgm:pt modelId="{DF758576-0959-41C1-AC6F-9C49153051AE}" type="sibTrans" cxnId="{803F7E19-A924-4510-B6EB-14669C196334}">
      <dgm:prSet/>
      <dgm:spPr/>
      <dgm:t>
        <a:bodyPr/>
        <a:lstStyle/>
        <a:p>
          <a:pPr algn="l"/>
          <a:endParaRPr lang="fr-FR"/>
        </a:p>
      </dgm:t>
    </dgm:pt>
    <dgm:pt modelId="{68576020-D8DA-44D8-BF4C-28C4CDC48F01}">
      <dgm:prSet/>
      <dgm:spPr/>
      <dgm:t>
        <a:bodyPr/>
        <a:lstStyle/>
        <a:p>
          <a:pPr algn="l"/>
          <a:r>
            <a:rPr lang="fr-FR" dirty="0"/>
            <a:t>Vérification de l’efficacité des actions correctives</a:t>
          </a:r>
        </a:p>
      </dgm:t>
    </dgm:pt>
    <dgm:pt modelId="{745C2ACF-1462-46B8-87B2-1B16C2040524}" type="parTrans" cxnId="{26EFFF91-7C17-4234-8432-934661A1DC87}">
      <dgm:prSet/>
      <dgm:spPr/>
      <dgm:t>
        <a:bodyPr/>
        <a:lstStyle/>
        <a:p>
          <a:pPr algn="l"/>
          <a:endParaRPr lang="fr-FR"/>
        </a:p>
      </dgm:t>
    </dgm:pt>
    <dgm:pt modelId="{36D18E87-52C1-4A60-8773-F8280737EB1E}" type="sibTrans" cxnId="{26EFFF91-7C17-4234-8432-934661A1DC87}">
      <dgm:prSet/>
      <dgm:spPr/>
      <dgm:t>
        <a:bodyPr/>
        <a:lstStyle/>
        <a:p>
          <a:pPr algn="l"/>
          <a:endParaRPr lang="fr-FR"/>
        </a:p>
      </dgm:t>
    </dgm:pt>
    <dgm:pt modelId="{D5FA08D4-8F4E-41FA-A5EA-9FBA90886CAB}">
      <dgm:prSet/>
      <dgm:spPr/>
      <dgm:t>
        <a:bodyPr/>
        <a:lstStyle/>
        <a:p>
          <a:pPr algn="l"/>
          <a:r>
            <a:rPr lang="fr-FR" dirty="0" smtClean="0"/>
            <a:t>Avant ou après </a:t>
          </a:r>
          <a:r>
            <a:rPr lang="fr-FR" dirty="0"/>
            <a:t>mise sur le marché </a:t>
          </a:r>
        </a:p>
      </dgm:t>
    </dgm:pt>
    <dgm:pt modelId="{6051EEB6-40E9-400A-BB74-B079A06E7750}" type="parTrans" cxnId="{B3EDD80E-9086-455C-94D4-B2CDFA37F09A}">
      <dgm:prSet/>
      <dgm:spPr/>
      <dgm:t>
        <a:bodyPr/>
        <a:lstStyle/>
        <a:p>
          <a:pPr algn="l"/>
          <a:endParaRPr lang="fr-FR"/>
        </a:p>
      </dgm:t>
    </dgm:pt>
    <dgm:pt modelId="{FC319DC8-2E84-4FF0-B817-8C1F16EEEB52}" type="sibTrans" cxnId="{B3EDD80E-9086-455C-94D4-B2CDFA37F09A}">
      <dgm:prSet/>
      <dgm:spPr/>
      <dgm:t>
        <a:bodyPr/>
        <a:lstStyle/>
        <a:p>
          <a:pPr algn="l"/>
          <a:endParaRPr lang="fr-FR"/>
        </a:p>
      </dgm:t>
    </dgm:pt>
    <dgm:pt modelId="{B7B798DE-F644-44ED-A853-EF7F9C057D4D}">
      <dgm:prSet/>
      <dgm:spPr>
        <a:ln w="28575">
          <a:solidFill>
            <a:srgbClr val="FF0000"/>
          </a:solidFill>
        </a:ln>
      </dgm:spPr>
      <dgm:t>
        <a:bodyPr/>
        <a:lstStyle/>
        <a:p>
          <a:pPr algn="l"/>
          <a:r>
            <a:rPr lang="fr-FR" b="0" dirty="0"/>
            <a:t>Signalement de l’incident / risque d’incident</a:t>
          </a:r>
          <a:endParaRPr lang="fr-FR" dirty="0"/>
        </a:p>
      </dgm:t>
    </dgm:pt>
    <dgm:pt modelId="{9780C459-BDC7-40A1-8141-759806D6607B}" type="sibTrans" cxnId="{0EC6234F-4470-4D2B-8676-C6B839804B58}">
      <dgm:prSet/>
      <dgm:spPr/>
      <dgm:t>
        <a:bodyPr/>
        <a:lstStyle/>
        <a:p>
          <a:pPr algn="l"/>
          <a:endParaRPr lang="fr-FR"/>
        </a:p>
      </dgm:t>
    </dgm:pt>
    <dgm:pt modelId="{E28BA806-1813-4C77-95C6-02B267D60AB8}" type="parTrans" cxnId="{0EC6234F-4470-4D2B-8676-C6B839804B58}">
      <dgm:prSet/>
      <dgm:spPr/>
      <dgm:t>
        <a:bodyPr/>
        <a:lstStyle/>
        <a:p>
          <a:pPr algn="l"/>
          <a:endParaRPr lang="fr-FR"/>
        </a:p>
      </dgm:t>
    </dgm:pt>
    <dgm:pt modelId="{B91A70FA-0CE8-4C22-81AF-95ECCB25EDC9}">
      <dgm:prSet/>
      <dgm:spPr>
        <a:ln w="28575">
          <a:solidFill>
            <a:srgbClr val="FF0000"/>
          </a:solidFill>
        </a:ln>
      </dgm:spPr>
      <dgm:t>
        <a:bodyPr/>
        <a:lstStyle/>
        <a:p>
          <a:pPr algn="l"/>
          <a:r>
            <a:rPr lang="fr-FR" dirty="0"/>
            <a:t>Retrait/rappel de lot, action de sécurité </a:t>
          </a:r>
        </a:p>
      </dgm:t>
    </dgm:pt>
    <dgm:pt modelId="{27B9EE97-FE4F-40DD-9864-4C5C8756F7A7}" type="parTrans" cxnId="{89D0B5A4-85CC-4DE2-B58E-71994B06EE0A}">
      <dgm:prSet/>
      <dgm:spPr/>
      <dgm:t>
        <a:bodyPr/>
        <a:lstStyle/>
        <a:p>
          <a:endParaRPr lang="fr-FR"/>
        </a:p>
      </dgm:t>
    </dgm:pt>
    <dgm:pt modelId="{A4880083-87DE-49D4-90FE-FFCDBE24F153}" type="sibTrans" cxnId="{89D0B5A4-85CC-4DE2-B58E-71994B06EE0A}">
      <dgm:prSet/>
      <dgm:spPr/>
      <dgm:t>
        <a:bodyPr/>
        <a:lstStyle/>
        <a:p>
          <a:endParaRPr lang="fr-FR"/>
        </a:p>
      </dgm:t>
    </dgm:pt>
    <dgm:pt modelId="{B6D92860-1B76-40C1-B758-212560646A2F}" type="pres">
      <dgm:prSet presAssocID="{75F53794-432F-4CBC-B924-C4C5876298B7}" presName="outerComposite" presStyleCnt="0">
        <dgm:presLayoutVars>
          <dgm:chMax val="5"/>
          <dgm:dir/>
          <dgm:resizeHandles val="exact"/>
        </dgm:presLayoutVars>
      </dgm:prSet>
      <dgm:spPr/>
    </dgm:pt>
    <dgm:pt modelId="{579739D0-14EC-47EC-84FD-270813C656C9}" type="pres">
      <dgm:prSet presAssocID="{75F53794-432F-4CBC-B924-C4C5876298B7}" presName="dummyMaxCanvas" presStyleCnt="0">
        <dgm:presLayoutVars/>
      </dgm:prSet>
      <dgm:spPr/>
    </dgm:pt>
    <dgm:pt modelId="{BEF2E1B7-E4BA-4E20-B276-1DFE98C5CCF1}" type="pres">
      <dgm:prSet presAssocID="{75F53794-432F-4CBC-B924-C4C5876298B7}" presName="FiveNodes_1" presStyleLbl="node1" presStyleIdx="0" presStyleCnt="5">
        <dgm:presLayoutVars>
          <dgm:bulletEnabled val="1"/>
        </dgm:presLayoutVars>
      </dgm:prSet>
      <dgm:spPr/>
      <dgm:t>
        <a:bodyPr/>
        <a:lstStyle/>
        <a:p>
          <a:endParaRPr lang="fr-FR"/>
        </a:p>
      </dgm:t>
    </dgm:pt>
    <dgm:pt modelId="{0C90E978-CF5B-4F6E-8CAF-2EBCD629C6CD}" type="pres">
      <dgm:prSet presAssocID="{75F53794-432F-4CBC-B924-C4C5876298B7}" presName="FiveNodes_2" presStyleLbl="node1" presStyleIdx="1" presStyleCnt="5">
        <dgm:presLayoutVars>
          <dgm:bulletEnabled val="1"/>
        </dgm:presLayoutVars>
      </dgm:prSet>
      <dgm:spPr/>
      <dgm:t>
        <a:bodyPr/>
        <a:lstStyle/>
        <a:p>
          <a:endParaRPr lang="fr-FR"/>
        </a:p>
      </dgm:t>
    </dgm:pt>
    <dgm:pt modelId="{77A62034-5F42-4CD0-9CC7-0343416EA1A6}" type="pres">
      <dgm:prSet presAssocID="{75F53794-432F-4CBC-B924-C4C5876298B7}" presName="FiveNodes_3" presStyleLbl="node1" presStyleIdx="2" presStyleCnt="5">
        <dgm:presLayoutVars>
          <dgm:bulletEnabled val="1"/>
        </dgm:presLayoutVars>
      </dgm:prSet>
      <dgm:spPr/>
      <dgm:t>
        <a:bodyPr/>
        <a:lstStyle/>
        <a:p>
          <a:endParaRPr lang="fr-FR"/>
        </a:p>
      </dgm:t>
    </dgm:pt>
    <dgm:pt modelId="{572C398E-F683-4F52-939B-1592E18179CE}" type="pres">
      <dgm:prSet presAssocID="{75F53794-432F-4CBC-B924-C4C5876298B7}" presName="FiveNodes_4" presStyleLbl="node1" presStyleIdx="3" presStyleCnt="5">
        <dgm:presLayoutVars>
          <dgm:bulletEnabled val="1"/>
        </dgm:presLayoutVars>
      </dgm:prSet>
      <dgm:spPr/>
      <dgm:t>
        <a:bodyPr/>
        <a:lstStyle/>
        <a:p>
          <a:endParaRPr lang="fr-FR"/>
        </a:p>
      </dgm:t>
    </dgm:pt>
    <dgm:pt modelId="{F197B5AA-CBFB-4273-8A4F-827E0E23C30F}" type="pres">
      <dgm:prSet presAssocID="{75F53794-432F-4CBC-B924-C4C5876298B7}" presName="FiveNodes_5" presStyleLbl="node1" presStyleIdx="4" presStyleCnt="5">
        <dgm:presLayoutVars>
          <dgm:bulletEnabled val="1"/>
        </dgm:presLayoutVars>
      </dgm:prSet>
      <dgm:spPr/>
      <dgm:t>
        <a:bodyPr/>
        <a:lstStyle/>
        <a:p>
          <a:endParaRPr lang="fr-FR"/>
        </a:p>
      </dgm:t>
    </dgm:pt>
    <dgm:pt modelId="{401D6E5A-F68D-4F74-B313-5589130E4B0E}" type="pres">
      <dgm:prSet presAssocID="{75F53794-432F-4CBC-B924-C4C5876298B7}" presName="FiveConn_1-2" presStyleLbl="fgAccFollowNode1" presStyleIdx="0" presStyleCnt="4">
        <dgm:presLayoutVars>
          <dgm:bulletEnabled val="1"/>
        </dgm:presLayoutVars>
      </dgm:prSet>
      <dgm:spPr/>
      <dgm:t>
        <a:bodyPr/>
        <a:lstStyle/>
        <a:p>
          <a:endParaRPr lang="fr-FR"/>
        </a:p>
      </dgm:t>
    </dgm:pt>
    <dgm:pt modelId="{9C734AC5-1C92-43A7-ADB2-850AB8DB1320}" type="pres">
      <dgm:prSet presAssocID="{75F53794-432F-4CBC-B924-C4C5876298B7}" presName="FiveConn_2-3" presStyleLbl="fgAccFollowNode1" presStyleIdx="1" presStyleCnt="4">
        <dgm:presLayoutVars>
          <dgm:bulletEnabled val="1"/>
        </dgm:presLayoutVars>
      </dgm:prSet>
      <dgm:spPr/>
      <dgm:t>
        <a:bodyPr/>
        <a:lstStyle/>
        <a:p>
          <a:endParaRPr lang="fr-FR"/>
        </a:p>
      </dgm:t>
    </dgm:pt>
    <dgm:pt modelId="{A874713C-C57A-45E6-A1A0-536889D9B5FF}" type="pres">
      <dgm:prSet presAssocID="{75F53794-432F-4CBC-B924-C4C5876298B7}" presName="FiveConn_3-4" presStyleLbl="fgAccFollowNode1" presStyleIdx="2" presStyleCnt="4">
        <dgm:presLayoutVars>
          <dgm:bulletEnabled val="1"/>
        </dgm:presLayoutVars>
      </dgm:prSet>
      <dgm:spPr/>
      <dgm:t>
        <a:bodyPr/>
        <a:lstStyle/>
        <a:p>
          <a:endParaRPr lang="fr-FR"/>
        </a:p>
      </dgm:t>
    </dgm:pt>
    <dgm:pt modelId="{3CDAA336-0AEB-4036-AFD1-055D2410ED4D}" type="pres">
      <dgm:prSet presAssocID="{75F53794-432F-4CBC-B924-C4C5876298B7}" presName="FiveConn_4-5" presStyleLbl="fgAccFollowNode1" presStyleIdx="3" presStyleCnt="4">
        <dgm:presLayoutVars>
          <dgm:bulletEnabled val="1"/>
        </dgm:presLayoutVars>
      </dgm:prSet>
      <dgm:spPr/>
      <dgm:t>
        <a:bodyPr/>
        <a:lstStyle/>
        <a:p>
          <a:endParaRPr lang="fr-FR"/>
        </a:p>
      </dgm:t>
    </dgm:pt>
    <dgm:pt modelId="{BF6730E8-278D-44D1-8015-5EFF48841B1C}" type="pres">
      <dgm:prSet presAssocID="{75F53794-432F-4CBC-B924-C4C5876298B7}" presName="FiveNodes_1_text" presStyleLbl="node1" presStyleIdx="4" presStyleCnt="5">
        <dgm:presLayoutVars>
          <dgm:bulletEnabled val="1"/>
        </dgm:presLayoutVars>
      </dgm:prSet>
      <dgm:spPr/>
      <dgm:t>
        <a:bodyPr/>
        <a:lstStyle/>
        <a:p>
          <a:endParaRPr lang="fr-FR"/>
        </a:p>
      </dgm:t>
    </dgm:pt>
    <dgm:pt modelId="{9A5F96FB-E856-48A0-8788-3D1A5FC1549E}" type="pres">
      <dgm:prSet presAssocID="{75F53794-432F-4CBC-B924-C4C5876298B7}" presName="FiveNodes_2_text" presStyleLbl="node1" presStyleIdx="4" presStyleCnt="5">
        <dgm:presLayoutVars>
          <dgm:bulletEnabled val="1"/>
        </dgm:presLayoutVars>
      </dgm:prSet>
      <dgm:spPr/>
      <dgm:t>
        <a:bodyPr/>
        <a:lstStyle/>
        <a:p>
          <a:endParaRPr lang="fr-FR"/>
        </a:p>
      </dgm:t>
    </dgm:pt>
    <dgm:pt modelId="{3CAE3E61-19D3-4710-9D46-AC55F416A87F}" type="pres">
      <dgm:prSet presAssocID="{75F53794-432F-4CBC-B924-C4C5876298B7}" presName="FiveNodes_3_text" presStyleLbl="node1" presStyleIdx="4" presStyleCnt="5">
        <dgm:presLayoutVars>
          <dgm:bulletEnabled val="1"/>
        </dgm:presLayoutVars>
      </dgm:prSet>
      <dgm:spPr/>
      <dgm:t>
        <a:bodyPr/>
        <a:lstStyle/>
        <a:p>
          <a:endParaRPr lang="fr-FR"/>
        </a:p>
      </dgm:t>
    </dgm:pt>
    <dgm:pt modelId="{9F08B7D9-D6D1-4D5B-97E7-4DD06665B0A0}" type="pres">
      <dgm:prSet presAssocID="{75F53794-432F-4CBC-B924-C4C5876298B7}" presName="FiveNodes_4_text" presStyleLbl="node1" presStyleIdx="4" presStyleCnt="5">
        <dgm:presLayoutVars>
          <dgm:bulletEnabled val="1"/>
        </dgm:presLayoutVars>
      </dgm:prSet>
      <dgm:spPr/>
      <dgm:t>
        <a:bodyPr/>
        <a:lstStyle/>
        <a:p>
          <a:endParaRPr lang="fr-FR"/>
        </a:p>
      </dgm:t>
    </dgm:pt>
    <dgm:pt modelId="{18AB9055-6FDD-4CC8-8E9C-63256E6EA5E3}" type="pres">
      <dgm:prSet presAssocID="{75F53794-432F-4CBC-B924-C4C5876298B7}" presName="FiveNodes_5_text" presStyleLbl="node1" presStyleIdx="4" presStyleCnt="5">
        <dgm:presLayoutVars>
          <dgm:bulletEnabled val="1"/>
        </dgm:presLayoutVars>
      </dgm:prSet>
      <dgm:spPr/>
      <dgm:t>
        <a:bodyPr/>
        <a:lstStyle/>
        <a:p>
          <a:endParaRPr lang="fr-FR"/>
        </a:p>
      </dgm:t>
    </dgm:pt>
  </dgm:ptLst>
  <dgm:cxnLst>
    <dgm:cxn modelId="{E1BFC3AF-792B-4724-BD28-D10285627236}" type="presOf" srcId="{F88184F2-B873-40AE-A679-E48703FBF970}" destId="{0C90E978-CF5B-4F6E-8CAF-2EBCD629C6CD}" srcOrd="0" destOrd="2" presId="urn:microsoft.com/office/officeart/2005/8/layout/vProcess5"/>
    <dgm:cxn modelId="{2BE53A16-F22D-40AE-9712-6901ADDD9B04}" srcId="{EA0B5EBF-A97E-41FF-876B-D16921CFC51B}" destId="{A540CF0C-033F-4D0D-B581-2C76075CD0F7}" srcOrd="0" destOrd="0" parTransId="{529882D4-05AF-4C9D-9E45-88935101D449}" sibTransId="{751F94BD-B594-4E82-AD7C-299F9BBED529}"/>
    <dgm:cxn modelId="{12F900C2-814C-428F-9296-BDE6611D9998}" type="presOf" srcId="{EA0B5EBF-A97E-41FF-876B-D16921CFC51B}" destId="{9A5F96FB-E856-48A0-8788-3D1A5FC1549E}" srcOrd="1" destOrd="0" presId="urn:microsoft.com/office/officeart/2005/8/layout/vProcess5"/>
    <dgm:cxn modelId="{BAA8C8B4-8A9E-4B1D-8C98-3938999AF503}" type="presOf" srcId="{75F53794-432F-4CBC-B924-C4C5876298B7}" destId="{B6D92860-1B76-40C1-B758-212560646A2F}" srcOrd="0" destOrd="0" presId="urn:microsoft.com/office/officeart/2005/8/layout/vProcess5"/>
    <dgm:cxn modelId="{32C4D1A4-958A-4223-93F3-464C95A557EC}" srcId="{75F53794-432F-4CBC-B924-C4C5876298B7}" destId="{EA0B5EBF-A97E-41FF-876B-D16921CFC51B}" srcOrd="1" destOrd="0" parTransId="{77A5472A-CC3F-482D-8F54-1B38F06793BE}" sibTransId="{18BA4EDB-3C02-4EDC-BB6B-563376D2C4D9}"/>
    <dgm:cxn modelId="{D63154E8-2CCB-4E55-AFD9-621A9AED41FE}" srcId="{75F53794-432F-4CBC-B924-C4C5876298B7}" destId="{1D1A9DC8-8D98-4561-A18F-6D7538D0BF4A}" srcOrd="0" destOrd="0" parTransId="{62E91F26-D0B5-49F1-8A62-9118B03E9463}" sibTransId="{30B7070E-7B4E-49E7-AD6F-7AD316E78303}"/>
    <dgm:cxn modelId="{A1926337-8900-4E0D-B54D-9C4FB15E12EE}" type="presOf" srcId="{F9647256-529B-4312-90E6-6181FDFDF9C3}" destId="{9F08B7D9-D6D1-4D5B-97E7-4DD06665B0A0}" srcOrd="1" destOrd="0" presId="urn:microsoft.com/office/officeart/2005/8/layout/vProcess5"/>
    <dgm:cxn modelId="{CB20402B-1802-460C-B3F2-E3B3EA2CDC21}" type="presOf" srcId="{A540CF0C-033F-4D0D-B581-2C76075CD0F7}" destId="{9A5F96FB-E856-48A0-8788-3D1A5FC1549E}" srcOrd="1" destOrd="1" presId="urn:microsoft.com/office/officeart/2005/8/layout/vProcess5"/>
    <dgm:cxn modelId="{BF225E09-79FD-44D4-972D-EAD5679F1528}" type="presOf" srcId="{82F3F9D4-003B-40A3-8088-B3E38BDDE3DC}" destId="{F197B5AA-CBFB-4273-8A4F-827E0E23C30F}" srcOrd="0" destOrd="0" presId="urn:microsoft.com/office/officeart/2005/8/layout/vProcess5"/>
    <dgm:cxn modelId="{EDB2A55C-B27D-4BF7-8C93-F417BD992B7C}" type="presOf" srcId="{5CD67FCC-F36C-420F-A292-77B7DF68AEB2}" destId="{A874713C-C57A-45E6-A1A0-536889D9B5FF}" srcOrd="0" destOrd="0" presId="urn:microsoft.com/office/officeart/2005/8/layout/vProcess5"/>
    <dgm:cxn modelId="{87B833A5-F79B-43B1-9036-6423F777AD10}" type="presOf" srcId="{1D1A9DC8-8D98-4561-A18F-6D7538D0BF4A}" destId="{BF6730E8-278D-44D1-8015-5EFF48841B1C}" srcOrd="1" destOrd="0" presId="urn:microsoft.com/office/officeart/2005/8/layout/vProcess5"/>
    <dgm:cxn modelId="{66B46C41-E048-4E30-888B-D705CFAC598B}" type="presOf" srcId="{EA0B5EBF-A97E-41FF-876B-D16921CFC51B}" destId="{0C90E978-CF5B-4F6E-8CAF-2EBCD629C6CD}" srcOrd="0" destOrd="0" presId="urn:microsoft.com/office/officeart/2005/8/layout/vProcess5"/>
    <dgm:cxn modelId="{5A155807-9732-490C-9E88-38BD52898D12}" type="presOf" srcId="{18BA4EDB-3C02-4EDC-BB6B-563376D2C4D9}" destId="{9C734AC5-1C92-43A7-ADB2-850AB8DB1320}" srcOrd="0" destOrd="0" presId="urn:microsoft.com/office/officeart/2005/8/layout/vProcess5"/>
    <dgm:cxn modelId="{51AD1A90-BAAF-4011-BCDD-DBE43E0BCF0B}" type="presOf" srcId="{F9647256-529B-4312-90E6-6181FDFDF9C3}" destId="{572C398E-F683-4F52-939B-1592E18179CE}" srcOrd="0" destOrd="0" presId="urn:microsoft.com/office/officeart/2005/8/layout/vProcess5"/>
    <dgm:cxn modelId="{6E0893E1-152D-4275-82B3-812E353AB677}" type="presOf" srcId="{82F3F9D4-003B-40A3-8088-B3E38BDDE3DC}" destId="{18AB9055-6FDD-4CC8-8E9C-63256E6EA5E3}" srcOrd="1" destOrd="0" presId="urn:microsoft.com/office/officeart/2005/8/layout/vProcess5"/>
    <dgm:cxn modelId="{D70B59D5-2CDE-4D54-B68F-C9D644458C74}" type="presOf" srcId="{F88184F2-B873-40AE-A679-E48703FBF970}" destId="{9A5F96FB-E856-48A0-8788-3D1A5FC1549E}" srcOrd="1" destOrd="2" presId="urn:microsoft.com/office/officeart/2005/8/layout/vProcess5"/>
    <dgm:cxn modelId="{11FBE475-CDA1-47C5-8E94-39B840055C03}" type="presOf" srcId="{93144FE2-F3C1-46D1-ADF0-60B04E79BC93}" destId="{3CDAA336-0AEB-4036-AFD1-055D2410ED4D}" srcOrd="0" destOrd="0" presId="urn:microsoft.com/office/officeart/2005/8/layout/vProcess5"/>
    <dgm:cxn modelId="{38F2C778-AF9E-4A52-8C7F-056086691AFA}" type="presOf" srcId="{B91A70FA-0CE8-4C22-81AF-95ECCB25EDC9}" destId="{9F08B7D9-D6D1-4D5B-97E7-4DD06665B0A0}" srcOrd="1" destOrd="2" presId="urn:microsoft.com/office/officeart/2005/8/layout/vProcess5"/>
    <dgm:cxn modelId="{8A9258C3-330B-41D4-B71C-F32C5101AC34}" type="presOf" srcId="{D5FA08D4-8F4E-41FA-A5EA-9FBA90886CAB}" destId="{BF6730E8-278D-44D1-8015-5EFF48841B1C}" srcOrd="1" destOrd="1" presId="urn:microsoft.com/office/officeart/2005/8/layout/vProcess5"/>
    <dgm:cxn modelId="{C67EE3F3-6C61-4008-9E90-A1F7A9F1BEF4}" type="presOf" srcId="{1D1A9DC8-8D98-4561-A18F-6D7538D0BF4A}" destId="{BEF2E1B7-E4BA-4E20-B276-1DFE98C5CCF1}" srcOrd="0" destOrd="0" presId="urn:microsoft.com/office/officeart/2005/8/layout/vProcess5"/>
    <dgm:cxn modelId="{B3EDD80E-9086-455C-94D4-B2CDFA37F09A}" srcId="{1D1A9DC8-8D98-4561-A18F-6D7538D0BF4A}" destId="{D5FA08D4-8F4E-41FA-A5EA-9FBA90886CAB}" srcOrd="0" destOrd="0" parTransId="{6051EEB6-40E9-400A-BB74-B079A06E7750}" sibTransId="{FC319DC8-2E84-4FF0-B817-8C1F16EEEB52}"/>
    <dgm:cxn modelId="{315399F2-0F23-47DB-BE93-F939CC69494A}" srcId="{75F53794-432F-4CBC-B924-C4C5876298B7}" destId="{F9647256-529B-4312-90E6-6181FDFDF9C3}" srcOrd="3" destOrd="0" parTransId="{961B3CDB-71F2-48F9-ACFE-76BA6843C6E8}" sibTransId="{93144FE2-F3C1-46D1-ADF0-60B04E79BC93}"/>
    <dgm:cxn modelId="{47EB7F35-86E2-489C-A907-9040F1C91B91}" type="presOf" srcId="{B91A70FA-0CE8-4C22-81AF-95ECCB25EDC9}" destId="{572C398E-F683-4F52-939B-1592E18179CE}" srcOrd="0" destOrd="2" presId="urn:microsoft.com/office/officeart/2005/8/layout/vProcess5"/>
    <dgm:cxn modelId="{42EFE4B2-FFC7-4387-BD06-F7FADE458B37}" type="presOf" srcId="{DD044EB4-4C92-49C5-9733-A19E3C226E8D}" destId="{77A62034-5F42-4CD0-9CC7-0343416EA1A6}" srcOrd="0" destOrd="0" presId="urn:microsoft.com/office/officeart/2005/8/layout/vProcess5"/>
    <dgm:cxn modelId="{26EFFF91-7C17-4234-8432-934661A1DC87}" srcId="{82F3F9D4-003B-40A3-8088-B3E38BDDE3DC}" destId="{68576020-D8DA-44D8-BF4C-28C4CDC48F01}" srcOrd="0" destOrd="0" parTransId="{745C2ACF-1462-46B8-87B2-1B16C2040524}" sibTransId="{36D18E87-52C1-4A60-8773-F8280737EB1E}"/>
    <dgm:cxn modelId="{036F6620-9FC9-4162-BE48-DE4312E99235}" type="presOf" srcId="{DD044EB4-4C92-49C5-9733-A19E3C226E8D}" destId="{3CAE3E61-19D3-4710-9D46-AC55F416A87F}" srcOrd="1" destOrd="0" presId="urn:microsoft.com/office/officeart/2005/8/layout/vProcess5"/>
    <dgm:cxn modelId="{9BB58BCC-FCB6-4A69-9F61-D31E0B06BC6C}" srcId="{75F53794-432F-4CBC-B924-C4C5876298B7}" destId="{82F3F9D4-003B-40A3-8088-B3E38BDDE3DC}" srcOrd="4" destOrd="0" parTransId="{DE81B20D-E2F7-4F28-93F2-94C1FC1B1D2B}" sibTransId="{59167578-CC42-4DCD-A891-EBCF565072EF}"/>
    <dgm:cxn modelId="{3FC0F579-E3A5-4B78-96DA-E2887B6A6355}" type="presOf" srcId="{D7ECFE9D-6197-4B37-B368-4E6251900AD5}" destId="{3CAE3E61-19D3-4710-9D46-AC55F416A87F}" srcOrd="1" destOrd="1" presId="urn:microsoft.com/office/officeart/2005/8/layout/vProcess5"/>
    <dgm:cxn modelId="{00516828-EDD2-4607-9F7B-ED9EBF373E3D}" srcId="{EA0B5EBF-A97E-41FF-876B-D16921CFC51B}" destId="{F88184F2-B873-40AE-A679-E48703FBF970}" srcOrd="1" destOrd="0" parTransId="{1DD3D6D4-51D8-4C6B-BAFE-F6E7E9200CB4}" sibTransId="{DDF3F545-35DE-45B7-9C88-A3CA86C433E9}"/>
    <dgm:cxn modelId="{A0DDA2AC-C99F-4D04-BC97-519B0DC55BD8}" type="presOf" srcId="{B7B798DE-F644-44ED-A853-EF7F9C057D4D}" destId="{572C398E-F683-4F52-939B-1592E18179CE}" srcOrd="0" destOrd="1" presId="urn:microsoft.com/office/officeart/2005/8/layout/vProcess5"/>
    <dgm:cxn modelId="{A9B99434-0529-45CD-B51A-DD23600E812A}" type="presOf" srcId="{B7B798DE-F644-44ED-A853-EF7F9C057D4D}" destId="{9F08B7D9-D6D1-4D5B-97E7-4DD06665B0A0}" srcOrd="1" destOrd="1" presId="urn:microsoft.com/office/officeart/2005/8/layout/vProcess5"/>
    <dgm:cxn modelId="{0EC6234F-4470-4D2B-8676-C6B839804B58}" srcId="{F9647256-529B-4312-90E6-6181FDFDF9C3}" destId="{B7B798DE-F644-44ED-A853-EF7F9C057D4D}" srcOrd="0" destOrd="0" parTransId="{E28BA806-1813-4C77-95C6-02B267D60AB8}" sibTransId="{9780C459-BDC7-40A1-8141-759806D6607B}"/>
    <dgm:cxn modelId="{19DA60E5-D60E-4D70-918C-8529853F07F6}" type="presOf" srcId="{D5FA08D4-8F4E-41FA-A5EA-9FBA90886CAB}" destId="{BEF2E1B7-E4BA-4E20-B276-1DFE98C5CCF1}" srcOrd="0" destOrd="1" presId="urn:microsoft.com/office/officeart/2005/8/layout/vProcess5"/>
    <dgm:cxn modelId="{EB8B3DC8-B35B-429D-8E55-3664A464B02E}" type="presOf" srcId="{68576020-D8DA-44D8-BF4C-28C4CDC48F01}" destId="{18AB9055-6FDD-4CC8-8E9C-63256E6EA5E3}" srcOrd="1" destOrd="1" presId="urn:microsoft.com/office/officeart/2005/8/layout/vProcess5"/>
    <dgm:cxn modelId="{E31DEDC6-5820-433F-88C0-8BB5EA8BB0C3}" type="presOf" srcId="{68576020-D8DA-44D8-BF4C-28C4CDC48F01}" destId="{F197B5AA-CBFB-4273-8A4F-827E0E23C30F}" srcOrd="0" destOrd="1" presId="urn:microsoft.com/office/officeart/2005/8/layout/vProcess5"/>
    <dgm:cxn modelId="{89D0B5A4-85CC-4DE2-B58E-71994B06EE0A}" srcId="{F9647256-529B-4312-90E6-6181FDFDF9C3}" destId="{B91A70FA-0CE8-4C22-81AF-95ECCB25EDC9}" srcOrd="1" destOrd="0" parTransId="{27B9EE97-FE4F-40DD-9864-4C5C8756F7A7}" sibTransId="{A4880083-87DE-49D4-90FE-FFCDBE24F153}"/>
    <dgm:cxn modelId="{803F7E19-A924-4510-B6EB-14669C196334}" srcId="{DD044EB4-4C92-49C5-9733-A19E3C226E8D}" destId="{D7ECFE9D-6197-4B37-B368-4E6251900AD5}" srcOrd="0" destOrd="0" parTransId="{51E0087E-368C-4560-9D15-3A31F2914088}" sibTransId="{DF758576-0959-41C1-AC6F-9C49153051AE}"/>
    <dgm:cxn modelId="{67C77931-6FFD-4415-97AB-F4C11C41FDCE}" type="presOf" srcId="{D7ECFE9D-6197-4B37-B368-4E6251900AD5}" destId="{77A62034-5F42-4CD0-9CC7-0343416EA1A6}" srcOrd="0" destOrd="1" presId="urn:microsoft.com/office/officeart/2005/8/layout/vProcess5"/>
    <dgm:cxn modelId="{4EB4202B-5AFA-4415-A7F7-2A5148033D4C}" type="presOf" srcId="{30B7070E-7B4E-49E7-AD6F-7AD316E78303}" destId="{401D6E5A-F68D-4F74-B313-5589130E4B0E}" srcOrd="0" destOrd="0" presId="urn:microsoft.com/office/officeart/2005/8/layout/vProcess5"/>
    <dgm:cxn modelId="{A1114A52-544F-4215-A90F-4A952DBAEF0C}" srcId="{75F53794-432F-4CBC-B924-C4C5876298B7}" destId="{DD044EB4-4C92-49C5-9733-A19E3C226E8D}" srcOrd="2" destOrd="0" parTransId="{4F9B9369-5038-42FC-9F7C-C139BB12869E}" sibTransId="{5CD67FCC-F36C-420F-A292-77B7DF68AEB2}"/>
    <dgm:cxn modelId="{18333975-0504-462F-8899-B7297CF8F676}" type="presOf" srcId="{A540CF0C-033F-4D0D-B581-2C76075CD0F7}" destId="{0C90E978-CF5B-4F6E-8CAF-2EBCD629C6CD}" srcOrd="0" destOrd="1" presId="urn:microsoft.com/office/officeart/2005/8/layout/vProcess5"/>
    <dgm:cxn modelId="{1E794A84-F068-4010-9878-D08C5C178C48}" type="presParOf" srcId="{B6D92860-1B76-40C1-B758-212560646A2F}" destId="{579739D0-14EC-47EC-84FD-270813C656C9}" srcOrd="0" destOrd="0" presId="urn:microsoft.com/office/officeart/2005/8/layout/vProcess5"/>
    <dgm:cxn modelId="{52F05E39-E518-454D-9008-68F98B5B9B15}" type="presParOf" srcId="{B6D92860-1B76-40C1-B758-212560646A2F}" destId="{BEF2E1B7-E4BA-4E20-B276-1DFE98C5CCF1}" srcOrd="1" destOrd="0" presId="urn:microsoft.com/office/officeart/2005/8/layout/vProcess5"/>
    <dgm:cxn modelId="{05486B02-9E52-45F8-9B21-79E938631A89}" type="presParOf" srcId="{B6D92860-1B76-40C1-B758-212560646A2F}" destId="{0C90E978-CF5B-4F6E-8CAF-2EBCD629C6CD}" srcOrd="2" destOrd="0" presId="urn:microsoft.com/office/officeart/2005/8/layout/vProcess5"/>
    <dgm:cxn modelId="{24DD6EDF-9469-412B-9254-D91A43539542}" type="presParOf" srcId="{B6D92860-1B76-40C1-B758-212560646A2F}" destId="{77A62034-5F42-4CD0-9CC7-0343416EA1A6}" srcOrd="3" destOrd="0" presId="urn:microsoft.com/office/officeart/2005/8/layout/vProcess5"/>
    <dgm:cxn modelId="{D8052F89-263B-4592-AA9C-DBCA3870B1BF}" type="presParOf" srcId="{B6D92860-1B76-40C1-B758-212560646A2F}" destId="{572C398E-F683-4F52-939B-1592E18179CE}" srcOrd="4" destOrd="0" presId="urn:microsoft.com/office/officeart/2005/8/layout/vProcess5"/>
    <dgm:cxn modelId="{BC94C520-CA17-40BB-98E2-C4400339760F}" type="presParOf" srcId="{B6D92860-1B76-40C1-B758-212560646A2F}" destId="{F197B5AA-CBFB-4273-8A4F-827E0E23C30F}" srcOrd="5" destOrd="0" presId="urn:microsoft.com/office/officeart/2005/8/layout/vProcess5"/>
    <dgm:cxn modelId="{AC125FA8-4299-46DB-AA85-194AB983F712}" type="presParOf" srcId="{B6D92860-1B76-40C1-B758-212560646A2F}" destId="{401D6E5A-F68D-4F74-B313-5589130E4B0E}" srcOrd="6" destOrd="0" presId="urn:microsoft.com/office/officeart/2005/8/layout/vProcess5"/>
    <dgm:cxn modelId="{B4BE733D-B6C5-405C-A34B-611E53BCA774}" type="presParOf" srcId="{B6D92860-1B76-40C1-B758-212560646A2F}" destId="{9C734AC5-1C92-43A7-ADB2-850AB8DB1320}" srcOrd="7" destOrd="0" presId="urn:microsoft.com/office/officeart/2005/8/layout/vProcess5"/>
    <dgm:cxn modelId="{8F512D3C-46F4-4EFB-BC56-ABC51B3AF3CE}" type="presParOf" srcId="{B6D92860-1B76-40C1-B758-212560646A2F}" destId="{A874713C-C57A-45E6-A1A0-536889D9B5FF}" srcOrd="8" destOrd="0" presId="urn:microsoft.com/office/officeart/2005/8/layout/vProcess5"/>
    <dgm:cxn modelId="{C7D66E91-791B-4EED-BB96-D0FD25E9C366}" type="presParOf" srcId="{B6D92860-1B76-40C1-B758-212560646A2F}" destId="{3CDAA336-0AEB-4036-AFD1-055D2410ED4D}" srcOrd="9" destOrd="0" presId="urn:microsoft.com/office/officeart/2005/8/layout/vProcess5"/>
    <dgm:cxn modelId="{2A59F82F-AC5F-4243-AEC3-3A1B6D4B02AA}" type="presParOf" srcId="{B6D92860-1B76-40C1-B758-212560646A2F}" destId="{BF6730E8-278D-44D1-8015-5EFF48841B1C}" srcOrd="10" destOrd="0" presId="urn:microsoft.com/office/officeart/2005/8/layout/vProcess5"/>
    <dgm:cxn modelId="{B0E86D73-EFC8-4D20-B154-C0A875786A29}" type="presParOf" srcId="{B6D92860-1B76-40C1-B758-212560646A2F}" destId="{9A5F96FB-E856-48A0-8788-3D1A5FC1549E}" srcOrd="11" destOrd="0" presId="urn:microsoft.com/office/officeart/2005/8/layout/vProcess5"/>
    <dgm:cxn modelId="{7CFC31B9-C103-4063-BA49-BE27C87A17B7}" type="presParOf" srcId="{B6D92860-1B76-40C1-B758-212560646A2F}" destId="{3CAE3E61-19D3-4710-9D46-AC55F416A87F}" srcOrd="12" destOrd="0" presId="urn:microsoft.com/office/officeart/2005/8/layout/vProcess5"/>
    <dgm:cxn modelId="{B8770153-566F-4109-8CBA-3BC67C6E63F5}" type="presParOf" srcId="{B6D92860-1B76-40C1-B758-212560646A2F}" destId="{9F08B7D9-D6D1-4D5B-97E7-4DD06665B0A0}" srcOrd="13" destOrd="0" presId="urn:microsoft.com/office/officeart/2005/8/layout/vProcess5"/>
    <dgm:cxn modelId="{A229167A-F586-4922-A45F-3A5D477762C7}" type="presParOf" srcId="{B6D92860-1B76-40C1-B758-212560646A2F}" destId="{18AB9055-6FDD-4CC8-8E9C-63256E6EA5E3}"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 xmlns:a16="http://schemas.microsoft.com/office/drawing/2014/main" id="{334C956C-63B4-FF4F-9D44-E83362A8A7A8}"/>
              </a:ext>
            </a:extLst>
          </p:cNvPr>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 xmlns:a16="http://schemas.microsoft.com/office/drawing/2014/main" id="{898BA0DA-7C37-3B41-9D4F-7CA7E00512E8}"/>
              </a:ext>
            </a:extLst>
          </p:cNvPr>
          <p:cNvSpPr>
            <a:spLocks noGrp="1"/>
          </p:cNvSpPr>
          <p:nvPr>
            <p:ph type="dt" sz="quarter" idx="1"/>
          </p:nvPr>
        </p:nvSpPr>
        <p:spPr>
          <a:xfrm>
            <a:off x="3854939" y="0"/>
            <a:ext cx="2949099" cy="498932"/>
          </a:xfrm>
          <a:prstGeom prst="rect">
            <a:avLst/>
          </a:prstGeom>
        </p:spPr>
        <p:txBody>
          <a:bodyPr vert="horz" lIns="91440" tIns="45720" rIns="91440" bIns="45720" rtlCol="0"/>
          <a:lstStyle>
            <a:lvl1pPr algn="r">
              <a:defRPr sz="1200"/>
            </a:lvl1pPr>
          </a:lstStyle>
          <a:p>
            <a:fld id="{EDC32A94-EC3D-8D4E-BEF0-E011ABCD2430}" type="datetimeFigureOut">
              <a:rPr lang="fr-FR" smtClean="0"/>
              <a:t>19/02/2020</a:t>
            </a:fld>
            <a:endParaRPr lang="fr-FR"/>
          </a:p>
        </p:txBody>
      </p:sp>
      <p:sp>
        <p:nvSpPr>
          <p:cNvPr id="4" name="Espace réservé du pied de page 3">
            <a:extLst>
              <a:ext uri="{FF2B5EF4-FFF2-40B4-BE49-F238E27FC236}">
                <a16:creationId xmlns="" xmlns:a16="http://schemas.microsoft.com/office/drawing/2014/main" id="{E7688803-E7DD-784B-BDCC-0D2601036336}"/>
              </a:ext>
            </a:extLst>
          </p:cNvPr>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 xmlns:a16="http://schemas.microsoft.com/office/drawing/2014/main" id="{E1E693DD-72D1-B44D-B0B9-5A32ED905136}"/>
              </a:ext>
            </a:extLst>
          </p:cNvPr>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4BFABD06-815B-8D43-A5AE-FE6C606FAC23}" type="slidenum">
              <a:rPr lang="fr-FR" smtClean="0"/>
              <a:t>‹N°›</a:t>
            </a:fld>
            <a:endParaRPr lang="fr-FR"/>
          </a:p>
        </p:txBody>
      </p:sp>
    </p:spTree>
    <p:extLst>
      <p:ext uri="{BB962C8B-B14F-4D97-AF65-F5344CB8AC3E}">
        <p14:creationId xmlns:p14="http://schemas.microsoft.com/office/powerpoint/2010/main" val="1884275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fld id="{DCEAE0FC-7162-4845-BEA6-43719D48DFF6}" type="datetimeFigureOut">
              <a:rPr lang="fr-FR" smtClean="0"/>
              <a:t>19/02/2020</a:t>
            </a:fld>
            <a:endParaRPr lang="fr-FR"/>
          </a:p>
        </p:txBody>
      </p:sp>
      <p:sp>
        <p:nvSpPr>
          <p:cNvPr id="4" name="Espace réservé de l’image des diapositives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87283DF2-D70B-B94E-8679-6AA22AEAA735}" type="slidenum">
              <a:rPr lang="fr-FR" smtClean="0"/>
              <a:t>‹N°›</a:t>
            </a:fld>
            <a:endParaRPr lang="fr-FR"/>
          </a:p>
        </p:txBody>
      </p:sp>
    </p:spTree>
    <p:extLst>
      <p:ext uri="{BB962C8B-B14F-4D97-AF65-F5344CB8AC3E}">
        <p14:creationId xmlns:p14="http://schemas.microsoft.com/office/powerpoint/2010/main" val="3753574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Ellipse 3">
            <a:extLst>
              <a:ext uri="{FF2B5EF4-FFF2-40B4-BE49-F238E27FC236}">
                <a16:creationId xmlns="" xmlns:a16="http://schemas.microsoft.com/office/drawing/2014/main" id="{EDA07FD4-73D7-934E-B86C-C55EAEE055AC}"/>
              </a:ext>
            </a:extLst>
          </p:cNvPr>
          <p:cNvSpPr/>
          <p:nvPr userDrawn="1"/>
        </p:nvSpPr>
        <p:spPr>
          <a:xfrm>
            <a:off x="7672038" y="-156117"/>
            <a:ext cx="7138635" cy="7138635"/>
          </a:xfrm>
          <a:prstGeom prst="ellipse">
            <a:avLst/>
          </a:prstGeom>
          <a:solidFill>
            <a:srgbClr val="18509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 xmlns:a16="http://schemas.microsoft.com/office/drawing/2014/main" id="{EE2F4EFE-AD79-1E40-8223-ED65A9B3F3AD}"/>
              </a:ext>
            </a:extLst>
          </p:cNvPr>
          <p:cNvSpPr>
            <a:spLocks noGrp="1"/>
          </p:cNvSpPr>
          <p:nvPr>
            <p:ph type="sldNum" sz="quarter" idx="12"/>
          </p:nvPr>
        </p:nvSpPr>
        <p:spPr/>
        <p:txBody>
          <a:bodyPr/>
          <a:lstStyle>
            <a:lvl1pPr>
              <a:defRPr>
                <a:solidFill>
                  <a:schemeClr val="bg1"/>
                </a:solidFill>
              </a:defRPr>
            </a:lvl1pPr>
          </a:lstStyle>
          <a:p>
            <a:fld id="{C801269C-CB35-AD42-BC98-881453D520C9}" type="slidenum">
              <a:rPr lang="fr-FR" smtClean="0"/>
              <a:pPr/>
              <a:t>‹N°›</a:t>
            </a:fld>
            <a:endParaRPr lang="fr-FR" dirty="0"/>
          </a:p>
        </p:txBody>
      </p:sp>
      <p:pic>
        <p:nvPicPr>
          <p:cNvPr id="8" name="Image 7">
            <a:extLst>
              <a:ext uri="{FF2B5EF4-FFF2-40B4-BE49-F238E27FC236}">
                <a16:creationId xmlns="" xmlns:a16="http://schemas.microsoft.com/office/drawing/2014/main" id="{21E2182D-8688-754B-A2B7-4CE66478AC2E}"/>
              </a:ext>
            </a:extLst>
          </p:cNvPr>
          <p:cNvPicPr>
            <a:picLocks noChangeAspect="1"/>
          </p:cNvPicPr>
          <p:nvPr userDrawn="1"/>
        </p:nvPicPr>
        <p:blipFill>
          <a:blip r:embed="rId2"/>
          <a:stretch>
            <a:fillRect/>
          </a:stretch>
        </p:blipFill>
        <p:spPr>
          <a:xfrm>
            <a:off x="1356732" y="2316163"/>
            <a:ext cx="5232037" cy="1434194"/>
          </a:xfrm>
          <a:prstGeom prst="rect">
            <a:avLst/>
          </a:prstGeom>
        </p:spPr>
      </p:pic>
      <p:sp>
        <p:nvSpPr>
          <p:cNvPr id="2" name="Titre 1">
            <a:extLst>
              <a:ext uri="{FF2B5EF4-FFF2-40B4-BE49-F238E27FC236}">
                <a16:creationId xmlns="" xmlns:a16="http://schemas.microsoft.com/office/drawing/2014/main" id="{6C792DC3-2683-D547-88BB-6E1EB0FC94A9}"/>
              </a:ext>
            </a:extLst>
          </p:cNvPr>
          <p:cNvSpPr>
            <a:spLocks noGrp="1"/>
          </p:cNvSpPr>
          <p:nvPr>
            <p:ph type="ctrTitle" hasCustomPrompt="1"/>
          </p:nvPr>
        </p:nvSpPr>
        <p:spPr>
          <a:xfrm>
            <a:off x="7806905" y="1122363"/>
            <a:ext cx="4235569" cy="2387600"/>
          </a:xfrm>
          <a:prstGeom prst="rect">
            <a:avLst/>
          </a:prstGeom>
        </p:spPr>
        <p:txBody>
          <a:bodyPr anchor="b">
            <a:normAutofit/>
          </a:bodyPr>
          <a:lstStyle>
            <a:lvl1pPr algn="r">
              <a:defRPr sz="4000">
                <a:solidFill>
                  <a:schemeClr val="bg1"/>
                </a:solidFill>
                <a:latin typeface="+mn-lt"/>
              </a:defRPr>
            </a:lvl1pPr>
          </a:lstStyle>
          <a:p>
            <a:r>
              <a:rPr lang="fr-FR" dirty="0"/>
              <a:t>MODIFIEZ LE STYLE DU TITRE</a:t>
            </a:r>
          </a:p>
        </p:txBody>
      </p:sp>
      <p:sp>
        <p:nvSpPr>
          <p:cNvPr id="3" name="Sous-titre 2">
            <a:extLst>
              <a:ext uri="{FF2B5EF4-FFF2-40B4-BE49-F238E27FC236}">
                <a16:creationId xmlns="" xmlns:a16="http://schemas.microsoft.com/office/drawing/2014/main" id="{E81FCB54-CD3F-FB4A-B2E7-9F7E2DC7EBD1}"/>
              </a:ext>
            </a:extLst>
          </p:cNvPr>
          <p:cNvSpPr>
            <a:spLocks noGrp="1"/>
          </p:cNvSpPr>
          <p:nvPr>
            <p:ph type="subTitle" idx="1" hasCustomPrompt="1"/>
          </p:nvPr>
        </p:nvSpPr>
        <p:spPr>
          <a:xfrm>
            <a:off x="7806905" y="3602038"/>
            <a:ext cx="4235569" cy="1655762"/>
          </a:xfrm>
          <a:prstGeom prst="rect">
            <a:avLst/>
          </a:prstGeom>
        </p:spPr>
        <p:txBody>
          <a:bodyPr>
            <a:normAutofit/>
          </a:bodyPr>
          <a:lstStyle>
            <a:lvl1pPr marL="0" indent="0" algn="r">
              <a:buNone/>
              <a:defRPr sz="16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CLIQUEZ POUR MODIFIER LE STYLE DES SOUS-TITRES DU MASQUE</a:t>
            </a:r>
          </a:p>
        </p:txBody>
      </p:sp>
    </p:spTree>
    <p:extLst>
      <p:ext uri="{BB962C8B-B14F-4D97-AF65-F5344CB8AC3E}">
        <p14:creationId xmlns:p14="http://schemas.microsoft.com/office/powerpoint/2010/main" val="1707252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8416853E-B38D-1A49-BA47-0C0FDB32DFDE}"/>
              </a:ext>
            </a:extLst>
          </p:cNvPr>
          <p:cNvSpPr>
            <a:spLocks noGrp="1"/>
          </p:cNvSpPr>
          <p:nvPr>
            <p:ph type="title" hasCustomPrompt="1"/>
          </p:nvPr>
        </p:nvSpPr>
        <p:spPr>
          <a:xfrm>
            <a:off x="1443752" y="365125"/>
            <a:ext cx="9910047" cy="1325563"/>
          </a:xfrm>
          <a:prstGeom prst="rect">
            <a:avLst/>
          </a:prstGeom>
        </p:spPr>
        <p:txBody>
          <a:bodyPr>
            <a:normAutofit/>
          </a:bodyPr>
          <a:lstStyle>
            <a:lvl1pPr algn="r">
              <a:defRPr sz="3600">
                <a:solidFill>
                  <a:srgbClr val="636462"/>
                </a:solidFill>
                <a:latin typeface="+mn-lt"/>
              </a:defRPr>
            </a:lvl1pPr>
          </a:lstStyle>
          <a:p>
            <a:r>
              <a:rPr lang="fr-FR" dirty="0"/>
              <a:t>MODIFIEZ LE STYLE DU TITRE</a:t>
            </a:r>
          </a:p>
        </p:txBody>
      </p:sp>
      <p:sp>
        <p:nvSpPr>
          <p:cNvPr id="3" name="Espace réservé du contenu 2">
            <a:extLst>
              <a:ext uri="{FF2B5EF4-FFF2-40B4-BE49-F238E27FC236}">
                <a16:creationId xmlns="" xmlns:a16="http://schemas.microsoft.com/office/drawing/2014/main" id="{9A6D9DE1-C78E-5A4B-A1BF-F2101D7C6813}"/>
              </a:ext>
            </a:extLst>
          </p:cNvPr>
          <p:cNvSpPr>
            <a:spLocks noGrp="1"/>
          </p:cNvSpPr>
          <p:nvPr>
            <p:ph idx="1"/>
          </p:nvPr>
        </p:nvSpPr>
        <p:spPr>
          <a:xfrm>
            <a:off x="1443752" y="1825625"/>
            <a:ext cx="9910047" cy="4351338"/>
          </a:xfrm>
          <a:prstGeom prst="rect">
            <a:avLst/>
          </a:prstGeom>
        </p:spPr>
        <p:txBody>
          <a:bodyPr/>
          <a:lstStyle>
            <a:lvl1pPr>
              <a:defRPr>
                <a:solidFill>
                  <a:srgbClr val="636462"/>
                </a:solidFill>
                <a:latin typeface="+mn-lt"/>
              </a:defRPr>
            </a:lvl1pPr>
            <a:lvl2pPr>
              <a:defRPr>
                <a:solidFill>
                  <a:srgbClr val="636462"/>
                </a:solidFill>
                <a:latin typeface="+mn-lt"/>
              </a:defRPr>
            </a:lvl2pPr>
            <a:lvl3pPr>
              <a:defRPr>
                <a:solidFill>
                  <a:srgbClr val="636462"/>
                </a:solidFill>
                <a:latin typeface="+mn-lt"/>
              </a:defRPr>
            </a:lvl3pPr>
            <a:lvl4pPr>
              <a:defRPr>
                <a:solidFill>
                  <a:srgbClr val="636462"/>
                </a:solidFill>
                <a:latin typeface="+mn-lt"/>
              </a:defRPr>
            </a:lvl4pPr>
            <a:lvl5pPr>
              <a:defRPr>
                <a:solidFill>
                  <a:srgbClr val="636462"/>
                </a:solidFill>
                <a:latin typeface="+mn-lt"/>
              </a:defRPr>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numéro de diapositive 5">
            <a:extLst>
              <a:ext uri="{FF2B5EF4-FFF2-40B4-BE49-F238E27FC236}">
                <a16:creationId xmlns="" xmlns:a16="http://schemas.microsoft.com/office/drawing/2014/main" id="{24045C72-BF13-CC4C-AAEA-01F60E587D66}"/>
              </a:ext>
            </a:extLst>
          </p:cNvPr>
          <p:cNvSpPr>
            <a:spLocks noGrp="1"/>
          </p:cNvSpPr>
          <p:nvPr>
            <p:ph type="sldNum" sz="quarter" idx="12"/>
          </p:nvPr>
        </p:nvSpPr>
        <p:spPr/>
        <p:txBody>
          <a:bodyPr/>
          <a:lstStyle>
            <a:lvl1pPr>
              <a:defRPr b="0" i="0">
                <a:solidFill>
                  <a:srgbClr val="636462"/>
                </a:solidFill>
                <a:latin typeface="Myriad Pro Light" panose="020B0403030403020204" pitchFamily="34" charset="0"/>
              </a:defRPr>
            </a:lvl1pPr>
          </a:lstStyle>
          <a:p>
            <a:fld id="{C801269C-CB35-AD42-BC98-881453D520C9}" type="slidenum">
              <a:rPr lang="fr-FR" smtClean="0">
                <a:latin typeface="+mj-lt"/>
              </a:rPr>
              <a:pPr/>
              <a:t>‹N°›</a:t>
            </a:fld>
            <a:r>
              <a:rPr lang="fr-FR" dirty="0"/>
              <a:t> -</a:t>
            </a:r>
          </a:p>
        </p:txBody>
      </p:sp>
      <p:pic>
        <p:nvPicPr>
          <p:cNvPr id="7" name="Espace réservé du contenu 5">
            <a:extLst>
              <a:ext uri="{FF2B5EF4-FFF2-40B4-BE49-F238E27FC236}">
                <a16:creationId xmlns="" xmlns:a16="http://schemas.microsoft.com/office/drawing/2014/main" id="{ABCA3E75-4B3B-0D4B-BDF9-7DF9314CEA52}"/>
              </a:ext>
            </a:extLst>
          </p:cNvPr>
          <p:cNvPicPr>
            <a:picLocks noChangeAspect="1"/>
          </p:cNvPicPr>
          <p:nvPr userDrawn="1"/>
        </p:nvPicPr>
        <p:blipFill>
          <a:blip r:embed="rId2"/>
          <a:stretch>
            <a:fillRect/>
          </a:stretch>
        </p:blipFill>
        <p:spPr>
          <a:xfrm>
            <a:off x="11499976" y="6181703"/>
            <a:ext cx="692024" cy="676297"/>
          </a:xfrm>
          <a:prstGeom prst="rect">
            <a:avLst/>
          </a:prstGeom>
        </p:spPr>
      </p:pic>
      <p:sp>
        <p:nvSpPr>
          <p:cNvPr id="9" name="Ellipse 8">
            <a:extLst>
              <a:ext uri="{FF2B5EF4-FFF2-40B4-BE49-F238E27FC236}">
                <a16:creationId xmlns="" xmlns:a16="http://schemas.microsoft.com/office/drawing/2014/main" id="{2DEEF303-6169-A145-B0DE-2FD70D937B30}"/>
              </a:ext>
            </a:extLst>
          </p:cNvPr>
          <p:cNvSpPr/>
          <p:nvPr userDrawn="1"/>
        </p:nvSpPr>
        <p:spPr>
          <a:xfrm>
            <a:off x="-1625616" y="-2077302"/>
            <a:ext cx="3902927" cy="3902927"/>
          </a:xfrm>
          <a:prstGeom prst="ellipse">
            <a:avLst/>
          </a:prstGeom>
          <a:solidFill>
            <a:srgbClr val="18509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30271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13B0D9E-D137-9341-A1B1-E7AB64634D1D}"/>
              </a:ext>
            </a:extLst>
          </p:cNvPr>
          <p:cNvSpPr>
            <a:spLocks noGrp="1"/>
          </p:cNvSpPr>
          <p:nvPr>
            <p:ph type="title" hasCustomPrompt="1"/>
          </p:nvPr>
        </p:nvSpPr>
        <p:spPr>
          <a:xfrm>
            <a:off x="831850" y="1709738"/>
            <a:ext cx="5870033" cy="2852737"/>
          </a:xfrm>
          <a:prstGeom prst="rect">
            <a:avLst/>
          </a:prstGeom>
          <a:solidFill>
            <a:schemeClr val="bg1"/>
          </a:solidFill>
        </p:spPr>
        <p:txBody>
          <a:bodyPr anchor="b">
            <a:normAutofit/>
          </a:bodyPr>
          <a:lstStyle>
            <a:lvl1pPr algn="r">
              <a:defRPr sz="4000">
                <a:solidFill>
                  <a:srgbClr val="636462"/>
                </a:solidFill>
                <a:latin typeface="+mn-lt"/>
              </a:defRPr>
            </a:lvl1pPr>
          </a:lstStyle>
          <a:p>
            <a:r>
              <a:rPr lang="fr-FR" dirty="0"/>
              <a:t>MODIFIEZ LE STYLE DU TITRE</a:t>
            </a:r>
          </a:p>
        </p:txBody>
      </p:sp>
      <p:sp>
        <p:nvSpPr>
          <p:cNvPr id="3" name="Espace réservé du texte 2">
            <a:extLst>
              <a:ext uri="{FF2B5EF4-FFF2-40B4-BE49-F238E27FC236}">
                <a16:creationId xmlns="" xmlns:a16="http://schemas.microsoft.com/office/drawing/2014/main" id="{88DB0045-BDAB-1242-8754-19FC95A44BD2}"/>
              </a:ext>
            </a:extLst>
          </p:cNvPr>
          <p:cNvSpPr>
            <a:spLocks noGrp="1"/>
          </p:cNvSpPr>
          <p:nvPr>
            <p:ph type="body" idx="1" hasCustomPrompt="1"/>
          </p:nvPr>
        </p:nvSpPr>
        <p:spPr>
          <a:xfrm>
            <a:off x="831850" y="4589463"/>
            <a:ext cx="5870033" cy="1500187"/>
          </a:xfrm>
          <a:prstGeom prst="rect">
            <a:avLst/>
          </a:prstGeom>
        </p:spPr>
        <p:txBody>
          <a:bodyPr>
            <a:normAutofit/>
          </a:bodyPr>
          <a:lstStyle>
            <a:lvl1pPr marL="0" indent="0" algn="r">
              <a:buNone/>
              <a:defRPr sz="1600">
                <a:solidFill>
                  <a:srgbClr val="636462"/>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MODIFIER LES STYLES DU TEXTE DU MASQUE</a:t>
            </a:r>
          </a:p>
        </p:txBody>
      </p:sp>
      <p:sp>
        <p:nvSpPr>
          <p:cNvPr id="6" name="Espace réservé du numéro de diapositive 5">
            <a:extLst>
              <a:ext uri="{FF2B5EF4-FFF2-40B4-BE49-F238E27FC236}">
                <a16:creationId xmlns="" xmlns:a16="http://schemas.microsoft.com/office/drawing/2014/main" id="{492731BA-3742-2B4A-8664-8EED8ED24E89}"/>
              </a:ext>
            </a:extLst>
          </p:cNvPr>
          <p:cNvSpPr>
            <a:spLocks noGrp="1"/>
          </p:cNvSpPr>
          <p:nvPr>
            <p:ph type="sldNum" sz="quarter" idx="12"/>
          </p:nvPr>
        </p:nvSpPr>
        <p:spPr/>
        <p:txBody>
          <a:bodyPr/>
          <a:lstStyle>
            <a:lvl1pPr>
              <a:defRPr>
                <a:solidFill>
                  <a:schemeClr val="bg1"/>
                </a:solidFill>
              </a:defRPr>
            </a:lvl1pPr>
          </a:lstStyle>
          <a:p>
            <a:fld id="{C801269C-CB35-AD42-BC98-881453D520C9}" type="slidenum">
              <a:rPr lang="fr-FR" smtClean="0"/>
              <a:pPr/>
              <a:t>‹N°›</a:t>
            </a:fld>
            <a:endParaRPr lang="fr-FR" dirty="0"/>
          </a:p>
        </p:txBody>
      </p:sp>
      <p:pic>
        <p:nvPicPr>
          <p:cNvPr id="10" name="Espace réservé du contenu 5">
            <a:extLst>
              <a:ext uri="{FF2B5EF4-FFF2-40B4-BE49-F238E27FC236}">
                <a16:creationId xmlns="" xmlns:a16="http://schemas.microsoft.com/office/drawing/2014/main" id="{977E33C9-F37D-7645-B82B-E2A32706F8C2}"/>
              </a:ext>
            </a:extLst>
          </p:cNvPr>
          <p:cNvPicPr>
            <a:picLocks noChangeAspect="1"/>
          </p:cNvPicPr>
          <p:nvPr userDrawn="1"/>
        </p:nvPicPr>
        <p:blipFill>
          <a:blip r:embed="rId2"/>
          <a:stretch>
            <a:fillRect/>
          </a:stretch>
        </p:blipFill>
        <p:spPr>
          <a:xfrm>
            <a:off x="11499976" y="6181703"/>
            <a:ext cx="692024" cy="676297"/>
          </a:xfrm>
          <a:prstGeom prst="rect">
            <a:avLst/>
          </a:prstGeom>
        </p:spPr>
      </p:pic>
      <p:sp>
        <p:nvSpPr>
          <p:cNvPr id="11" name="Ellipse 10">
            <a:extLst>
              <a:ext uri="{FF2B5EF4-FFF2-40B4-BE49-F238E27FC236}">
                <a16:creationId xmlns="" xmlns:a16="http://schemas.microsoft.com/office/drawing/2014/main" id="{19CE719C-1546-6540-BC5E-69CF3C1C4CAE}"/>
              </a:ext>
            </a:extLst>
          </p:cNvPr>
          <p:cNvSpPr/>
          <p:nvPr userDrawn="1"/>
        </p:nvSpPr>
        <p:spPr>
          <a:xfrm>
            <a:off x="8855927" y="-1617489"/>
            <a:ext cx="4753595" cy="4753595"/>
          </a:xfrm>
          <a:prstGeom prst="ellipse">
            <a:avLst/>
          </a:prstGeom>
          <a:solidFill>
            <a:srgbClr val="18509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81846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50AB393D-B9CC-0941-8AEF-6F4BF653CAAA}"/>
              </a:ext>
            </a:extLst>
          </p:cNvPr>
          <p:cNvSpPr>
            <a:spLocks noGrp="1"/>
          </p:cNvSpPr>
          <p:nvPr>
            <p:ph type="title" hasCustomPrompt="1"/>
          </p:nvPr>
        </p:nvSpPr>
        <p:spPr>
          <a:xfrm>
            <a:off x="838200" y="715992"/>
            <a:ext cx="10515600" cy="974696"/>
          </a:xfrm>
          <a:prstGeom prst="rect">
            <a:avLst/>
          </a:prstGeom>
        </p:spPr>
        <p:txBody>
          <a:bodyPr>
            <a:normAutofit/>
          </a:bodyPr>
          <a:lstStyle>
            <a:lvl1pPr algn="r">
              <a:defRPr sz="3600">
                <a:solidFill>
                  <a:srgbClr val="636462"/>
                </a:solidFill>
                <a:latin typeface="+mn-lt"/>
              </a:defRPr>
            </a:lvl1pPr>
          </a:lstStyle>
          <a:p>
            <a:r>
              <a:rPr lang="fr-FR" dirty="0"/>
              <a:t>MODIFIEZ LE STYLE DU TITRE</a:t>
            </a:r>
          </a:p>
        </p:txBody>
      </p:sp>
      <p:sp>
        <p:nvSpPr>
          <p:cNvPr id="3" name="Espace réservé du contenu 2">
            <a:extLst>
              <a:ext uri="{FF2B5EF4-FFF2-40B4-BE49-F238E27FC236}">
                <a16:creationId xmlns="" xmlns:a16="http://schemas.microsoft.com/office/drawing/2014/main" id="{B312663F-AA04-774D-9A47-BE4948BFAA2C}"/>
              </a:ext>
            </a:extLst>
          </p:cNvPr>
          <p:cNvSpPr>
            <a:spLocks noGrp="1"/>
          </p:cNvSpPr>
          <p:nvPr>
            <p:ph sz="half" idx="1"/>
          </p:nvPr>
        </p:nvSpPr>
        <p:spPr>
          <a:xfrm>
            <a:off x="838200" y="1825625"/>
            <a:ext cx="5181600" cy="4351338"/>
          </a:xfrm>
          <a:prstGeom prst="rect">
            <a:avLst/>
          </a:prstGeom>
        </p:spPr>
        <p:txBody>
          <a:bodyPr/>
          <a:lstStyle>
            <a:lvl1pPr>
              <a:defRPr>
                <a:solidFill>
                  <a:srgbClr val="636462"/>
                </a:solidFill>
                <a:latin typeface="+mn-lt"/>
              </a:defRPr>
            </a:lvl1pPr>
            <a:lvl2pPr>
              <a:defRPr>
                <a:solidFill>
                  <a:srgbClr val="636462"/>
                </a:solidFill>
                <a:latin typeface="+mn-lt"/>
              </a:defRPr>
            </a:lvl2pPr>
            <a:lvl3pPr>
              <a:defRPr>
                <a:solidFill>
                  <a:srgbClr val="636462"/>
                </a:solidFill>
                <a:latin typeface="+mn-lt"/>
              </a:defRPr>
            </a:lvl3pPr>
            <a:lvl4pPr>
              <a:defRPr>
                <a:solidFill>
                  <a:srgbClr val="636462"/>
                </a:solidFill>
                <a:latin typeface="+mn-lt"/>
              </a:defRPr>
            </a:lvl4pPr>
            <a:lvl5pPr>
              <a:defRPr>
                <a:solidFill>
                  <a:srgbClr val="636462"/>
                </a:solidFill>
                <a:latin typeface="+mn-lt"/>
              </a:defRPr>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a:extLst>
              <a:ext uri="{FF2B5EF4-FFF2-40B4-BE49-F238E27FC236}">
                <a16:creationId xmlns="" xmlns:a16="http://schemas.microsoft.com/office/drawing/2014/main" id="{EE16E5C3-9380-1144-899F-E78B216FA649}"/>
              </a:ext>
            </a:extLst>
          </p:cNvPr>
          <p:cNvSpPr>
            <a:spLocks noGrp="1"/>
          </p:cNvSpPr>
          <p:nvPr>
            <p:ph sz="half" idx="2"/>
          </p:nvPr>
        </p:nvSpPr>
        <p:spPr>
          <a:xfrm>
            <a:off x="6172200" y="1825625"/>
            <a:ext cx="5181600" cy="4351338"/>
          </a:xfrm>
          <a:prstGeom prst="rect">
            <a:avLst/>
          </a:prstGeom>
        </p:spPr>
        <p:txBody>
          <a:bodyPr/>
          <a:lstStyle>
            <a:lvl1pPr>
              <a:defRPr>
                <a:solidFill>
                  <a:srgbClr val="636462"/>
                </a:solidFill>
                <a:latin typeface="+mn-lt"/>
              </a:defRPr>
            </a:lvl1pPr>
            <a:lvl2pPr>
              <a:defRPr>
                <a:solidFill>
                  <a:srgbClr val="636462"/>
                </a:solidFill>
                <a:latin typeface="+mn-lt"/>
              </a:defRPr>
            </a:lvl2pPr>
            <a:lvl3pPr>
              <a:defRPr>
                <a:solidFill>
                  <a:srgbClr val="636462"/>
                </a:solidFill>
                <a:latin typeface="+mn-lt"/>
              </a:defRPr>
            </a:lvl3pPr>
            <a:lvl4pPr>
              <a:defRPr>
                <a:solidFill>
                  <a:srgbClr val="636462"/>
                </a:solidFill>
                <a:latin typeface="+mn-lt"/>
              </a:defRPr>
            </a:lvl4pPr>
            <a:lvl5pPr>
              <a:defRPr>
                <a:solidFill>
                  <a:srgbClr val="636462"/>
                </a:solidFill>
                <a:latin typeface="+mn-lt"/>
              </a:defRPr>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Espace réservé du numéro de diapositive 6">
            <a:extLst>
              <a:ext uri="{FF2B5EF4-FFF2-40B4-BE49-F238E27FC236}">
                <a16:creationId xmlns="" xmlns:a16="http://schemas.microsoft.com/office/drawing/2014/main" id="{CCDAF67B-D94B-F248-AE84-5577314367D6}"/>
              </a:ext>
            </a:extLst>
          </p:cNvPr>
          <p:cNvSpPr>
            <a:spLocks noGrp="1"/>
          </p:cNvSpPr>
          <p:nvPr>
            <p:ph type="sldNum" sz="quarter" idx="12"/>
          </p:nvPr>
        </p:nvSpPr>
        <p:spPr/>
        <p:txBody>
          <a:bodyPr/>
          <a:lstStyle>
            <a:lvl1pPr>
              <a:defRPr b="0" i="0">
                <a:solidFill>
                  <a:srgbClr val="636462"/>
                </a:solidFill>
                <a:latin typeface="+mj-lt"/>
              </a:defRPr>
            </a:lvl1pPr>
          </a:lstStyle>
          <a:p>
            <a:fld id="{C801269C-CB35-AD42-BC98-881453D520C9}" type="slidenum">
              <a:rPr lang="fr-FR" smtClean="0"/>
              <a:pPr/>
              <a:t>‹N°›</a:t>
            </a:fld>
            <a:r>
              <a:rPr lang="fr-FR" dirty="0"/>
              <a:t> -</a:t>
            </a:r>
          </a:p>
        </p:txBody>
      </p:sp>
      <p:pic>
        <p:nvPicPr>
          <p:cNvPr id="8" name="Espace réservé du contenu 5">
            <a:extLst>
              <a:ext uri="{FF2B5EF4-FFF2-40B4-BE49-F238E27FC236}">
                <a16:creationId xmlns="" xmlns:a16="http://schemas.microsoft.com/office/drawing/2014/main" id="{54094B4A-0D2B-2C42-B603-1B8CEC5816CD}"/>
              </a:ext>
            </a:extLst>
          </p:cNvPr>
          <p:cNvPicPr>
            <a:picLocks noChangeAspect="1"/>
          </p:cNvPicPr>
          <p:nvPr userDrawn="1"/>
        </p:nvPicPr>
        <p:blipFill>
          <a:blip r:embed="rId2"/>
          <a:stretch>
            <a:fillRect/>
          </a:stretch>
        </p:blipFill>
        <p:spPr>
          <a:xfrm>
            <a:off x="11499976" y="6181703"/>
            <a:ext cx="692024" cy="676297"/>
          </a:xfrm>
          <a:prstGeom prst="rect">
            <a:avLst/>
          </a:prstGeom>
        </p:spPr>
      </p:pic>
      <p:sp>
        <p:nvSpPr>
          <p:cNvPr id="10" name="Ellipse 9">
            <a:extLst>
              <a:ext uri="{FF2B5EF4-FFF2-40B4-BE49-F238E27FC236}">
                <a16:creationId xmlns="" xmlns:a16="http://schemas.microsoft.com/office/drawing/2014/main" id="{E9E77AB2-CA53-044A-A1D7-3A9843DE189A}"/>
              </a:ext>
            </a:extLst>
          </p:cNvPr>
          <p:cNvSpPr/>
          <p:nvPr userDrawn="1"/>
        </p:nvSpPr>
        <p:spPr>
          <a:xfrm>
            <a:off x="-1625616" y="-2077302"/>
            <a:ext cx="3902927" cy="3902927"/>
          </a:xfrm>
          <a:prstGeom prst="ellipse">
            <a:avLst/>
          </a:prstGeom>
          <a:solidFill>
            <a:srgbClr val="18509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018138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 xmlns:a16="http://schemas.microsoft.com/office/drawing/2014/main" id="{7E674BF7-9376-9048-82EB-E0953FBB58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 xmlns:a16="http://schemas.microsoft.com/office/drawing/2014/main" id="{66AF15E4-5DD3-1244-B32E-17C2FEA5FF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 xmlns:a16="http://schemas.microsoft.com/office/drawing/2014/main" id="{DCE8E8FA-DDE8-864D-8182-E61E8F835D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Espace réservé du pied de page 4">
            <a:extLst>
              <a:ext uri="{FF2B5EF4-FFF2-40B4-BE49-F238E27FC236}">
                <a16:creationId xmlns="" xmlns:a16="http://schemas.microsoft.com/office/drawing/2014/main" id="{76739FDD-EA15-A543-AA61-0A8B602A56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Regards croisés sur la matériovigilance (point de vue fabricant)</a:t>
            </a:r>
          </a:p>
        </p:txBody>
      </p:sp>
      <p:sp>
        <p:nvSpPr>
          <p:cNvPr id="6" name="Espace réservé du numéro de diapositive 5">
            <a:extLst>
              <a:ext uri="{FF2B5EF4-FFF2-40B4-BE49-F238E27FC236}">
                <a16:creationId xmlns="" xmlns:a16="http://schemas.microsoft.com/office/drawing/2014/main" id="{EE96B3A0-3A2E-4044-AAF7-FF3196F373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01269C-CB35-AD42-BC98-881453D520C9}" type="slidenum">
              <a:rPr lang="fr-FR" smtClean="0"/>
              <a:t>‹N°›</a:t>
            </a:fld>
            <a:endParaRPr lang="fr-FR"/>
          </a:p>
        </p:txBody>
      </p:sp>
    </p:spTree>
    <p:extLst>
      <p:ext uri="{BB962C8B-B14F-4D97-AF65-F5344CB8AC3E}">
        <p14:creationId xmlns:p14="http://schemas.microsoft.com/office/powerpoint/2010/main" val="11805653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54C6DFB-7EAA-6E4E-A0A7-AAC6C4A1DEE6}"/>
              </a:ext>
            </a:extLst>
          </p:cNvPr>
          <p:cNvSpPr>
            <a:spLocks noGrp="1"/>
          </p:cNvSpPr>
          <p:nvPr>
            <p:ph type="ctrTitle"/>
          </p:nvPr>
        </p:nvSpPr>
        <p:spPr>
          <a:xfrm>
            <a:off x="7806904" y="1443318"/>
            <a:ext cx="4494193" cy="3655826"/>
          </a:xfrm>
        </p:spPr>
        <p:txBody>
          <a:bodyPr>
            <a:normAutofit fontScale="90000"/>
          </a:bodyPr>
          <a:lstStyle/>
          <a:p>
            <a:r>
              <a:rPr lang="fr-FR" dirty="0"/>
              <a:t>Sécurisation et vigilances des DM et DMDIV</a:t>
            </a:r>
            <a:br>
              <a:rPr lang="fr-FR" dirty="0"/>
            </a:br>
            <a:r>
              <a:rPr lang="fr-FR" dirty="0"/>
              <a:t/>
            </a:r>
            <a:br>
              <a:rPr lang="fr-FR" dirty="0"/>
            </a:br>
            <a:r>
              <a:rPr lang="fr-FR" dirty="0"/>
              <a:t>Regards croisés sur la matériovigilance (point de vue fabricant)</a:t>
            </a:r>
          </a:p>
        </p:txBody>
      </p:sp>
      <p:sp>
        <p:nvSpPr>
          <p:cNvPr id="3" name="Sous-titre 2">
            <a:extLst>
              <a:ext uri="{FF2B5EF4-FFF2-40B4-BE49-F238E27FC236}">
                <a16:creationId xmlns="" xmlns:a16="http://schemas.microsoft.com/office/drawing/2014/main" id="{429E2C3E-DA6A-EA4C-94E2-920CE0431C09}"/>
              </a:ext>
            </a:extLst>
          </p:cNvPr>
          <p:cNvSpPr>
            <a:spLocks noGrp="1"/>
          </p:cNvSpPr>
          <p:nvPr>
            <p:ph type="subTitle" idx="1"/>
          </p:nvPr>
        </p:nvSpPr>
        <p:spPr>
          <a:xfrm>
            <a:off x="7806904" y="5800164"/>
            <a:ext cx="4235569" cy="485868"/>
          </a:xfrm>
        </p:spPr>
        <p:txBody>
          <a:bodyPr>
            <a:normAutofit fontScale="77500" lnSpcReduction="20000"/>
          </a:bodyPr>
          <a:lstStyle/>
          <a:p>
            <a:r>
              <a:rPr lang="fr-FR" dirty="0"/>
              <a:t>Journée régionale ANSM/ARS/OMEDIT – Lyon</a:t>
            </a:r>
          </a:p>
          <a:p>
            <a:r>
              <a:rPr lang="fr-FR" dirty="0"/>
              <a:t>18 février 2020</a:t>
            </a:r>
          </a:p>
          <a:p>
            <a:endParaRPr lang="fr-FR" dirty="0"/>
          </a:p>
        </p:txBody>
      </p:sp>
      <p:sp>
        <p:nvSpPr>
          <p:cNvPr id="4" name="ZoneTexte 3">
            <a:extLst>
              <a:ext uri="{FF2B5EF4-FFF2-40B4-BE49-F238E27FC236}">
                <a16:creationId xmlns="" xmlns:a16="http://schemas.microsoft.com/office/drawing/2014/main" id="{DC99299E-0C14-4325-B38D-F1339652163C}"/>
              </a:ext>
            </a:extLst>
          </p:cNvPr>
          <p:cNvSpPr txBox="1"/>
          <p:nvPr/>
        </p:nvSpPr>
        <p:spPr>
          <a:xfrm>
            <a:off x="342900" y="6062148"/>
            <a:ext cx="8286750" cy="646331"/>
          </a:xfrm>
          <a:prstGeom prst="rect">
            <a:avLst/>
          </a:prstGeom>
          <a:noFill/>
        </p:spPr>
        <p:txBody>
          <a:bodyPr wrap="square" rtlCol="0">
            <a:spAutoFit/>
          </a:bodyPr>
          <a:lstStyle/>
          <a:p>
            <a:r>
              <a:rPr lang="fr-FR" dirty="0"/>
              <a:t>Brigitte RUBEL – Dirigeante</a:t>
            </a:r>
          </a:p>
          <a:p>
            <a:r>
              <a:rPr lang="fr-FR" dirty="0"/>
              <a:t>Laura NGUYEN VAN – Responsable Qualité &amp; Affaires réglementaires</a:t>
            </a:r>
          </a:p>
        </p:txBody>
      </p:sp>
    </p:spTree>
    <p:extLst>
      <p:ext uri="{BB962C8B-B14F-4D97-AF65-F5344CB8AC3E}">
        <p14:creationId xmlns:p14="http://schemas.microsoft.com/office/powerpoint/2010/main" val="19429333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136850C8-3D66-4A4E-A843-16C40DB70324}"/>
              </a:ext>
            </a:extLst>
          </p:cNvPr>
          <p:cNvSpPr>
            <a:spLocks noGrp="1"/>
          </p:cNvSpPr>
          <p:nvPr>
            <p:ph type="title"/>
          </p:nvPr>
        </p:nvSpPr>
        <p:spPr>
          <a:xfrm>
            <a:off x="1676834" y="585974"/>
            <a:ext cx="9699377" cy="441699"/>
          </a:xfrm>
        </p:spPr>
        <p:txBody>
          <a:bodyPr>
            <a:noAutofit/>
          </a:bodyPr>
          <a:lstStyle/>
          <a:p>
            <a:r>
              <a:rPr lang="fr-FR" dirty="0"/>
              <a:t>I.6. CG Médical en chiffres</a:t>
            </a:r>
          </a:p>
        </p:txBody>
      </p:sp>
      <p:pic>
        <p:nvPicPr>
          <p:cNvPr id="4" name="Espace réservé du contenu 3">
            <a:extLst>
              <a:ext uri="{FF2B5EF4-FFF2-40B4-BE49-F238E27FC236}">
                <a16:creationId xmlns="" xmlns:a16="http://schemas.microsoft.com/office/drawing/2014/main" id="{C425C6EF-C348-4715-97DC-62628FF2D50D}"/>
              </a:ext>
            </a:extLst>
          </p:cNvPr>
          <p:cNvPicPr>
            <a:picLocks noGrp="1"/>
          </p:cNvPicPr>
          <p:nvPr>
            <p:ph idx="1"/>
          </p:nvPr>
        </p:nvPicPr>
        <p:blipFill>
          <a:blip r:embed="rId2" cstate="print">
            <a:extLst>
              <a:ext uri="{28A0092B-C50C-407E-A947-70E740481C1C}">
                <a14:useLocalDpi xmlns:a14="http://schemas.microsoft.com/office/drawing/2010/main"/>
              </a:ext>
            </a:extLst>
          </a:blip>
          <a:stretch>
            <a:fillRect/>
          </a:stretch>
        </p:blipFill>
        <p:spPr>
          <a:xfrm>
            <a:off x="3272117" y="1120589"/>
            <a:ext cx="5257406" cy="5542616"/>
          </a:xfrm>
          <a:prstGeom prst="rect">
            <a:avLst/>
          </a:prstGeom>
        </p:spPr>
      </p:pic>
      <p:sp>
        <p:nvSpPr>
          <p:cNvPr id="3" name="Espace réservé du numéro de diapositive 2">
            <a:extLst>
              <a:ext uri="{FF2B5EF4-FFF2-40B4-BE49-F238E27FC236}">
                <a16:creationId xmlns="" xmlns:a16="http://schemas.microsoft.com/office/drawing/2014/main" id="{F5F17B92-715E-4B1B-A131-1C47AA73E211}"/>
              </a:ext>
            </a:extLst>
          </p:cNvPr>
          <p:cNvSpPr>
            <a:spLocks noGrp="1"/>
          </p:cNvSpPr>
          <p:nvPr>
            <p:ph type="sldNum" sz="quarter" idx="12"/>
          </p:nvPr>
        </p:nvSpPr>
        <p:spPr/>
        <p:txBody>
          <a:bodyPr/>
          <a:lstStyle/>
          <a:p>
            <a:fld id="{C801269C-CB35-AD42-BC98-881453D520C9}" type="slidenum">
              <a:rPr lang="fr-FR" smtClean="0">
                <a:latin typeface="+mj-lt"/>
              </a:rPr>
              <a:pPr/>
              <a:t>10</a:t>
            </a:fld>
            <a:r>
              <a:rPr lang="fr-FR"/>
              <a:t> -</a:t>
            </a:r>
            <a:endParaRPr lang="fr-FR" dirty="0"/>
          </a:p>
        </p:txBody>
      </p:sp>
    </p:spTree>
    <p:extLst>
      <p:ext uri="{BB962C8B-B14F-4D97-AF65-F5344CB8AC3E}">
        <p14:creationId xmlns:p14="http://schemas.microsoft.com/office/powerpoint/2010/main" val="3329022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136850C8-3D66-4A4E-A843-16C40DB70324}"/>
              </a:ext>
            </a:extLst>
          </p:cNvPr>
          <p:cNvSpPr>
            <a:spLocks noGrp="1"/>
          </p:cNvSpPr>
          <p:nvPr>
            <p:ph type="title"/>
          </p:nvPr>
        </p:nvSpPr>
        <p:spPr>
          <a:xfrm>
            <a:off x="1676834" y="585974"/>
            <a:ext cx="9699377" cy="441699"/>
          </a:xfrm>
        </p:spPr>
        <p:txBody>
          <a:bodyPr>
            <a:noAutofit/>
          </a:bodyPr>
          <a:lstStyle/>
          <a:p>
            <a:r>
              <a:rPr lang="fr-FR" dirty="0"/>
              <a:t>I.7. </a:t>
            </a:r>
          </a:p>
        </p:txBody>
      </p:sp>
      <p:sp>
        <p:nvSpPr>
          <p:cNvPr id="3" name="Espace réservé du numéro de diapositive 2">
            <a:extLst>
              <a:ext uri="{FF2B5EF4-FFF2-40B4-BE49-F238E27FC236}">
                <a16:creationId xmlns="" xmlns:a16="http://schemas.microsoft.com/office/drawing/2014/main" id="{F5F17B92-715E-4B1B-A131-1C47AA73E211}"/>
              </a:ext>
            </a:extLst>
          </p:cNvPr>
          <p:cNvSpPr>
            <a:spLocks noGrp="1"/>
          </p:cNvSpPr>
          <p:nvPr>
            <p:ph type="sldNum" sz="quarter" idx="12"/>
          </p:nvPr>
        </p:nvSpPr>
        <p:spPr/>
        <p:txBody>
          <a:bodyPr/>
          <a:lstStyle/>
          <a:p>
            <a:fld id="{C801269C-CB35-AD42-BC98-881453D520C9}" type="slidenum">
              <a:rPr lang="fr-FR" smtClean="0">
                <a:latin typeface="+mj-lt"/>
              </a:rPr>
              <a:pPr/>
              <a:t>11</a:t>
            </a:fld>
            <a:r>
              <a:rPr lang="fr-FR"/>
              <a:t> -</a:t>
            </a:r>
            <a:endParaRPr lang="fr-FR" dirty="0"/>
          </a:p>
        </p:txBody>
      </p:sp>
      <p:sp>
        <p:nvSpPr>
          <p:cNvPr id="6" name="Espace réservé du contenu 5">
            <a:extLst>
              <a:ext uri="{FF2B5EF4-FFF2-40B4-BE49-F238E27FC236}">
                <a16:creationId xmlns="" xmlns:a16="http://schemas.microsoft.com/office/drawing/2014/main" id="{51D1A29B-0E5C-46E1-9B96-A0D949F05B2D}"/>
              </a:ext>
            </a:extLst>
          </p:cNvPr>
          <p:cNvSpPr>
            <a:spLocks noGrp="1"/>
          </p:cNvSpPr>
          <p:nvPr>
            <p:ph idx="1"/>
          </p:nvPr>
        </p:nvSpPr>
        <p:spPr/>
        <p:txBody>
          <a:bodyPr/>
          <a:lstStyle/>
          <a:p>
            <a:endParaRPr lang="fr-FR" dirty="0"/>
          </a:p>
          <a:p>
            <a:endParaRPr lang="fr-FR" dirty="0"/>
          </a:p>
          <a:p>
            <a:endParaRPr lang="fr-FR" dirty="0"/>
          </a:p>
          <a:p>
            <a:pPr marL="457200" lvl="1" indent="0" fontAlgn="ctr">
              <a:buNone/>
            </a:pPr>
            <a:r>
              <a:rPr lang="fr-FR" dirty="0"/>
              <a:t>Notre motivation à venir à votre rencontre réside dans la pertinence à croiser nos regards une source supplémentaire dans notre  processus d amélioration continue  </a:t>
            </a:r>
          </a:p>
        </p:txBody>
      </p:sp>
    </p:spTree>
    <p:extLst>
      <p:ext uri="{BB962C8B-B14F-4D97-AF65-F5344CB8AC3E}">
        <p14:creationId xmlns:p14="http://schemas.microsoft.com/office/powerpoint/2010/main" val="2272937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578DB1B-9F30-6449-A38D-25A2ECFF0203}"/>
              </a:ext>
            </a:extLst>
          </p:cNvPr>
          <p:cNvSpPr>
            <a:spLocks noGrp="1"/>
          </p:cNvSpPr>
          <p:nvPr>
            <p:ph type="title"/>
          </p:nvPr>
        </p:nvSpPr>
        <p:spPr>
          <a:xfrm>
            <a:off x="565150" y="1100138"/>
            <a:ext cx="8226425" cy="2852737"/>
          </a:xfrm>
        </p:spPr>
        <p:txBody>
          <a:bodyPr/>
          <a:lstStyle/>
          <a:p>
            <a:pPr algn="l"/>
            <a:r>
              <a:rPr lang="fr-FR" dirty="0"/>
              <a:t>II. Traitement d’une matériovigilance au sein de CG MEDICAL</a:t>
            </a:r>
          </a:p>
        </p:txBody>
      </p:sp>
      <p:sp>
        <p:nvSpPr>
          <p:cNvPr id="3" name="Espace réservé du numéro de diapositive 2">
            <a:extLst>
              <a:ext uri="{FF2B5EF4-FFF2-40B4-BE49-F238E27FC236}">
                <a16:creationId xmlns="" xmlns:a16="http://schemas.microsoft.com/office/drawing/2014/main" id="{F56D8CB4-65A3-4C9E-B304-4EA7C9509743}"/>
              </a:ext>
            </a:extLst>
          </p:cNvPr>
          <p:cNvSpPr>
            <a:spLocks noGrp="1"/>
          </p:cNvSpPr>
          <p:nvPr>
            <p:ph type="sldNum" sz="quarter" idx="12"/>
          </p:nvPr>
        </p:nvSpPr>
        <p:spPr/>
        <p:txBody>
          <a:bodyPr/>
          <a:lstStyle/>
          <a:p>
            <a:fld id="{C801269C-CB35-AD42-BC98-881453D520C9}" type="slidenum">
              <a:rPr lang="fr-FR" smtClean="0"/>
              <a:pPr/>
              <a:t>12</a:t>
            </a:fld>
            <a:endParaRPr lang="fr-FR" dirty="0"/>
          </a:p>
        </p:txBody>
      </p:sp>
    </p:spTree>
    <p:extLst>
      <p:ext uri="{BB962C8B-B14F-4D97-AF65-F5344CB8AC3E}">
        <p14:creationId xmlns:p14="http://schemas.microsoft.com/office/powerpoint/2010/main" val="4015678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II.1. Définitions</a:t>
            </a:r>
          </a:p>
        </p:txBody>
      </p:sp>
      <p:sp>
        <p:nvSpPr>
          <p:cNvPr id="3" name="Espace réservé du contenu 2">
            <a:extLst>
              <a:ext uri="{FF2B5EF4-FFF2-40B4-BE49-F238E27FC236}">
                <a16:creationId xmlns="" xmlns:a16="http://schemas.microsoft.com/office/drawing/2014/main" id="{6F3D7A7C-B25D-A241-B6F6-B2CDE28A1B02}"/>
              </a:ext>
            </a:extLst>
          </p:cNvPr>
          <p:cNvSpPr>
            <a:spLocks noGrp="1"/>
          </p:cNvSpPr>
          <p:nvPr>
            <p:ph idx="1"/>
          </p:nvPr>
        </p:nvSpPr>
        <p:spPr>
          <a:xfrm>
            <a:off x="1075766" y="1825624"/>
            <a:ext cx="10278034" cy="4530725"/>
          </a:xfrm>
        </p:spPr>
        <p:txBody>
          <a:bodyPr>
            <a:noAutofit/>
          </a:bodyPr>
          <a:lstStyle/>
          <a:p>
            <a:pPr marL="0" indent="0" algn="just">
              <a:buNone/>
            </a:pPr>
            <a:r>
              <a:rPr lang="fr-FR" sz="1600" u="sng" dirty="0"/>
              <a:t>Matériovigilance</a:t>
            </a:r>
            <a:r>
              <a:rPr lang="fr-FR" sz="1600" dirty="0"/>
              <a:t> : La matériovigilance s'exerce sur les dispositifs médicaux après leur mise sur le marché, qu'ils soient marqués CE ou non, en dehors de ceux faisant l'objet d'investigations cliniques. La matériovigilance a pour objectif d'éviter que ne se (re)produisent des incidents et risques d'incidents graves (définis à l'article L.5242-2) mettant en cause des dispositifs médicaux, en prenant les mesures préventives et /ou correctives appropriées (</a:t>
            </a:r>
            <a:r>
              <a:rPr lang="fr-FR" sz="1600" i="1" dirty="0"/>
              <a:t>Site ANSM)</a:t>
            </a:r>
          </a:p>
          <a:p>
            <a:pPr marL="0" indent="0" algn="just">
              <a:buNone/>
            </a:pPr>
            <a:endParaRPr lang="fr-FR" sz="1600" u="sng" dirty="0"/>
          </a:p>
          <a:p>
            <a:pPr marL="0" indent="0" algn="just">
              <a:buNone/>
            </a:pPr>
            <a:r>
              <a:rPr lang="fr-FR" sz="1600" u="sng" dirty="0"/>
              <a:t>Incident</a:t>
            </a:r>
            <a:r>
              <a:rPr lang="fr-FR" sz="1600" dirty="0"/>
              <a:t> : tout dysfonctionnement ou toute altération des caractéristiques ou des performances d’un dispositif mis à disposition sur le marché, y compris une erreur d’utilisation due à des caractéristiques ergonomiques, ainsi que tout défaut dans les informations fournies par le fabricant et tout effet secondaire indésirable (</a:t>
            </a:r>
            <a:r>
              <a:rPr lang="fr-FR" sz="1600" i="1" dirty="0"/>
              <a:t>Nouveau Règlement 2017/745 sur les DM)</a:t>
            </a:r>
          </a:p>
          <a:p>
            <a:pPr marL="0" indent="0" algn="just">
              <a:buNone/>
            </a:pPr>
            <a:endParaRPr lang="fr-FR" sz="1600" i="1" dirty="0"/>
          </a:p>
          <a:p>
            <a:pPr marL="0" indent="0" algn="just">
              <a:buNone/>
            </a:pPr>
            <a:r>
              <a:rPr lang="fr-FR" sz="1600" u="sng" dirty="0"/>
              <a:t>Incident </a:t>
            </a:r>
            <a:r>
              <a:rPr lang="fr-FR" sz="1600" b="1" u="sng" dirty="0"/>
              <a:t>grave</a:t>
            </a:r>
            <a:r>
              <a:rPr lang="fr-FR" sz="1600" dirty="0"/>
              <a:t> : tout incident ayant entraîné directement ou indirectement, susceptible d’avoir entraîné ou susceptible d’entraîner : </a:t>
            </a:r>
          </a:p>
          <a:p>
            <a:pPr marL="0" indent="0" algn="just">
              <a:buNone/>
            </a:pPr>
            <a:r>
              <a:rPr lang="fr-FR" sz="1600" dirty="0"/>
              <a:t>a) la mort d’un patient, d’un utilisateur ou de toute autre personne;</a:t>
            </a:r>
          </a:p>
          <a:p>
            <a:pPr marL="0" indent="0" algn="just">
              <a:buNone/>
            </a:pPr>
            <a:r>
              <a:rPr lang="fr-FR" sz="1600" dirty="0"/>
              <a:t>b) Une grave dégradation, temporaire ou permanente, de l’état de santé d’un patient, d’un utilisateur ou de toute autre personne;</a:t>
            </a:r>
          </a:p>
          <a:p>
            <a:pPr marL="0" indent="0" algn="just">
              <a:buNone/>
            </a:pPr>
            <a:r>
              <a:rPr lang="fr-FR" sz="1600" dirty="0"/>
              <a:t>c) Une menace grave pour la santé publique (</a:t>
            </a:r>
            <a:r>
              <a:rPr lang="fr-FR" sz="1600" i="1" dirty="0"/>
              <a:t>Nouveau Règlement 2017/745 sur les DM)</a:t>
            </a:r>
          </a:p>
        </p:txBody>
      </p:sp>
      <p:sp>
        <p:nvSpPr>
          <p:cNvPr id="4" name="Espace réservé du numéro de diapositive 3">
            <a:extLst>
              <a:ext uri="{FF2B5EF4-FFF2-40B4-BE49-F238E27FC236}">
                <a16:creationId xmlns="" xmlns:a16="http://schemas.microsoft.com/office/drawing/2014/main" id="{00D8069B-B8EA-455C-A31A-21EAE711577C}"/>
              </a:ext>
            </a:extLst>
          </p:cNvPr>
          <p:cNvSpPr>
            <a:spLocks noGrp="1"/>
          </p:cNvSpPr>
          <p:nvPr>
            <p:ph type="sldNum" sz="quarter" idx="12"/>
          </p:nvPr>
        </p:nvSpPr>
        <p:spPr/>
        <p:txBody>
          <a:bodyPr/>
          <a:lstStyle/>
          <a:p>
            <a:fld id="{C801269C-CB35-AD42-BC98-881453D520C9}" type="slidenum">
              <a:rPr lang="fr-FR" smtClean="0">
                <a:latin typeface="+mj-lt"/>
              </a:rPr>
              <a:pPr/>
              <a:t>13</a:t>
            </a:fld>
            <a:r>
              <a:rPr lang="fr-FR"/>
              <a:t> -</a:t>
            </a:r>
            <a:endParaRPr lang="fr-FR" dirty="0"/>
          </a:p>
        </p:txBody>
      </p:sp>
    </p:spTree>
    <p:extLst>
      <p:ext uri="{BB962C8B-B14F-4D97-AF65-F5344CB8AC3E}">
        <p14:creationId xmlns:p14="http://schemas.microsoft.com/office/powerpoint/2010/main" val="21709588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II.2. Détection de l’incident ou risque d’incident</a:t>
            </a:r>
          </a:p>
        </p:txBody>
      </p:sp>
      <p:sp>
        <p:nvSpPr>
          <p:cNvPr id="3" name="Espace réservé du contenu 2">
            <a:extLst>
              <a:ext uri="{FF2B5EF4-FFF2-40B4-BE49-F238E27FC236}">
                <a16:creationId xmlns="" xmlns:a16="http://schemas.microsoft.com/office/drawing/2014/main" id="{6F3D7A7C-B25D-A241-B6F6-B2CDE28A1B02}"/>
              </a:ext>
            </a:extLst>
          </p:cNvPr>
          <p:cNvSpPr>
            <a:spLocks noGrp="1"/>
          </p:cNvSpPr>
          <p:nvPr>
            <p:ph idx="1"/>
          </p:nvPr>
        </p:nvSpPr>
        <p:spPr/>
        <p:txBody>
          <a:bodyPr/>
          <a:lstStyle/>
          <a:p>
            <a:pPr marL="0" indent="0">
              <a:buNone/>
            </a:pPr>
            <a:r>
              <a:rPr lang="fr-FR" u="sng" dirty="0"/>
              <a:t>3 cas possibles </a:t>
            </a:r>
            <a:r>
              <a:rPr lang="fr-FR" dirty="0"/>
              <a:t>:</a:t>
            </a:r>
          </a:p>
          <a:p>
            <a:pPr marL="0" indent="0">
              <a:buNone/>
            </a:pPr>
            <a:endParaRPr lang="fr-FR" dirty="0"/>
          </a:p>
          <a:p>
            <a:r>
              <a:rPr lang="fr-FR" b="1" dirty="0"/>
              <a:t>Cas 1 : Non-conformité détectée en interne</a:t>
            </a:r>
          </a:p>
          <a:p>
            <a:r>
              <a:rPr lang="fr-FR" b="1" dirty="0"/>
              <a:t>Cas 2 : Non-conformité détectée en externe = Réclamation client</a:t>
            </a:r>
          </a:p>
          <a:p>
            <a:r>
              <a:rPr lang="fr-FR" b="1" dirty="0"/>
              <a:t>Cas 3 : Notification directe de l’ANSM</a:t>
            </a:r>
          </a:p>
        </p:txBody>
      </p:sp>
      <p:sp>
        <p:nvSpPr>
          <p:cNvPr id="4" name="Espace réservé du numéro de diapositive 3">
            <a:extLst>
              <a:ext uri="{FF2B5EF4-FFF2-40B4-BE49-F238E27FC236}">
                <a16:creationId xmlns="" xmlns:a16="http://schemas.microsoft.com/office/drawing/2014/main" id="{B662EADA-6231-4CB5-AC63-8EB317BFBCCC}"/>
              </a:ext>
            </a:extLst>
          </p:cNvPr>
          <p:cNvSpPr>
            <a:spLocks noGrp="1"/>
          </p:cNvSpPr>
          <p:nvPr>
            <p:ph type="sldNum" sz="quarter" idx="12"/>
          </p:nvPr>
        </p:nvSpPr>
        <p:spPr/>
        <p:txBody>
          <a:bodyPr/>
          <a:lstStyle/>
          <a:p>
            <a:fld id="{C801269C-CB35-AD42-BC98-881453D520C9}" type="slidenum">
              <a:rPr lang="fr-FR" smtClean="0">
                <a:latin typeface="+mj-lt"/>
              </a:rPr>
              <a:pPr/>
              <a:t>14</a:t>
            </a:fld>
            <a:r>
              <a:rPr lang="fr-FR"/>
              <a:t> -</a:t>
            </a:r>
            <a:endParaRPr lang="fr-FR" dirty="0"/>
          </a:p>
        </p:txBody>
      </p:sp>
    </p:spTree>
    <p:extLst>
      <p:ext uri="{BB962C8B-B14F-4D97-AF65-F5344CB8AC3E}">
        <p14:creationId xmlns:p14="http://schemas.microsoft.com/office/powerpoint/2010/main" val="4115757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II.3. Cas 1 &amp; 2 : Non-conformités (NC)</a:t>
            </a:r>
          </a:p>
        </p:txBody>
      </p:sp>
      <p:sp>
        <p:nvSpPr>
          <p:cNvPr id="3" name="Espace réservé du contenu 2">
            <a:extLst>
              <a:ext uri="{FF2B5EF4-FFF2-40B4-BE49-F238E27FC236}">
                <a16:creationId xmlns="" xmlns:a16="http://schemas.microsoft.com/office/drawing/2014/main" id="{6F3D7A7C-B25D-A241-B6F6-B2CDE28A1B02}"/>
              </a:ext>
            </a:extLst>
          </p:cNvPr>
          <p:cNvSpPr>
            <a:spLocks noGrp="1"/>
          </p:cNvSpPr>
          <p:nvPr>
            <p:ph idx="1"/>
          </p:nvPr>
        </p:nvSpPr>
        <p:spPr>
          <a:xfrm>
            <a:off x="1443752" y="2004919"/>
            <a:ext cx="9910047" cy="4351338"/>
          </a:xfrm>
        </p:spPr>
        <p:txBody>
          <a:bodyPr/>
          <a:lstStyle/>
          <a:p>
            <a:r>
              <a:rPr lang="fr-FR" dirty="0"/>
              <a:t>Interne ou externe </a:t>
            </a:r>
          </a:p>
          <a:p>
            <a:r>
              <a:rPr lang="fr-FR" dirty="0"/>
              <a:t>Traitées selon les procédures de gestion des non-conformités et des CAPA (Actions Correctives, Actions Préventives) </a:t>
            </a:r>
          </a:p>
          <a:p>
            <a:endParaRPr lang="fr-FR" dirty="0"/>
          </a:p>
          <a:p>
            <a:pPr marL="0" indent="0">
              <a:buNone/>
            </a:pPr>
            <a:r>
              <a:rPr lang="fr-FR" dirty="0"/>
              <a:t>	-&gt; conforme à la </a:t>
            </a:r>
            <a:r>
              <a:rPr lang="fr-FR" b="1" dirty="0"/>
              <a:t>norme ISO 13485 </a:t>
            </a:r>
            <a:r>
              <a:rPr lang="fr-FR" dirty="0"/>
              <a:t>(version 2016) : 	Dispositifs médicaux — Systèmes de management de la 	qualité — Exigences à des fins réglementaires</a:t>
            </a:r>
          </a:p>
        </p:txBody>
      </p:sp>
      <p:sp>
        <p:nvSpPr>
          <p:cNvPr id="4" name="Espace réservé du numéro de diapositive 3">
            <a:extLst>
              <a:ext uri="{FF2B5EF4-FFF2-40B4-BE49-F238E27FC236}">
                <a16:creationId xmlns="" xmlns:a16="http://schemas.microsoft.com/office/drawing/2014/main" id="{B78D9EE9-91CA-43E2-8C62-8489421C1727}"/>
              </a:ext>
            </a:extLst>
          </p:cNvPr>
          <p:cNvSpPr>
            <a:spLocks noGrp="1"/>
          </p:cNvSpPr>
          <p:nvPr>
            <p:ph type="sldNum" sz="quarter" idx="12"/>
          </p:nvPr>
        </p:nvSpPr>
        <p:spPr/>
        <p:txBody>
          <a:bodyPr/>
          <a:lstStyle/>
          <a:p>
            <a:fld id="{C801269C-CB35-AD42-BC98-881453D520C9}" type="slidenum">
              <a:rPr lang="fr-FR" smtClean="0">
                <a:latin typeface="+mj-lt"/>
              </a:rPr>
              <a:pPr/>
              <a:t>15</a:t>
            </a:fld>
            <a:r>
              <a:rPr lang="fr-FR"/>
              <a:t> -</a:t>
            </a:r>
            <a:endParaRPr lang="fr-FR" dirty="0"/>
          </a:p>
        </p:txBody>
      </p:sp>
    </p:spTree>
    <p:extLst>
      <p:ext uri="{BB962C8B-B14F-4D97-AF65-F5344CB8AC3E}">
        <p14:creationId xmlns:p14="http://schemas.microsoft.com/office/powerpoint/2010/main" val="105880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II.3. Cas </a:t>
            </a:r>
            <a:r>
              <a:rPr lang="fr-FR" dirty="0" smtClean="0"/>
              <a:t>1 &amp; 2 </a:t>
            </a:r>
            <a:r>
              <a:rPr lang="fr-FR" dirty="0"/>
              <a:t>: Non-conformités</a:t>
            </a:r>
          </a:p>
        </p:txBody>
      </p:sp>
      <p:graphicFrame>
        <p:nvGraphicFramePr>
          <p:cNvPr id="7" name="Espace réservé du contenu 6">
            <a:extLst>
              <a:ext uri="{FF2B5EF4-FFF2-40B4-BE49-F238E27FC236}">
                <a16:creationId xmlns="" xmlns:a16="http://schemas.microsoft.com/office/drawing/2014/main" id="{43AE1D13-CD95-4401-A23E-030F98FB1F5A}"/>
              </a:ext>
            </a:extLst>
          </p:cNvPr>
          <p:cNvGraphicFramePr>
            <a:graphicFrameLocks noGrp="1"/>
          </p:cNvGraphicFramePr>
          <p:nvPr>
            <p:ph idx="1"/>
            <p:extLst>
              <p:ext uri="{D42A27DB-BD31-4B8C-83A1-F6EECF244321}">
                <p14:modId xmlns:p14="http://schemas.microsoft.com/office/powerpoint/2010/main" val="826657182"/>
              </p:ext>
            </p:extLst>
          </p:nvPr>
        </p:nvGraphicFramePr>
        <p:xfrm>
          <a:off x="3056683" y="1690688"/>
          <a:ext cx="7889223" cy="46473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Espace réservé du numéro de diapositive 2">
            <a:extLst>
              <a:ext uri="{FF2B5EF4-FFF2-40B4-BE49-F238E27FC236}">
                <a16:creationId xmlns="" xmlns:a16="http://schemas.microsoft.com/office/drawing/2014/main" id="{43F5A081-4D28-4D42-892A-AA4C22E99822}"/>
              </a:ext>
            </a:extLst>
          </p:cNvPr>
          <p:cNvSpPr>
            <a:spLocks noGrp="1"/>
          </p:cNvSpPr>
          <p:nvPr>
            <p:ph type="sldNum" sz="quarter" idx="12"/>
          </p:nvPr>
        </p:nvSpPr>
        <p:spPr/>
        <p:txBody>
          <a:bodyPr/>
          <a:lstStyle/>
          <a:p>
            <a:fld id="{C801269C-CB35-AD42-BC98-881453D520C9}" type="slidenum">
              <a:rPr lang="fr-FR" smtClean="0">
                <a:latin typeface="+mj-lt"/>
              </a:rPr>
              <a:pPr/>
              <a:t>16</a:t>
            </a:fld>
            <a:r>
              <a:rPr lang="fr-FR"/>
              <a:t> -</a:t>
            </a:r>
            <a:endParaRPr lang="fr-FR" dirty="0"/>
          </a:p>
        </p:txBody>
      </p:sp>
    </p:spTree>
    <p:extLst>
      <p:ext uri="{BB962C8B-B14F-4D97-AF65-F5344CB8AC3E}">
        <p14:creationId xmlns:p14="http://schemas.microsoft.com/office/powerpoint/2010/main" val="2420988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II.4. Matériovigilance</a:t>
            </a:r>
          </a:p>
        </p:txBody>
      </p:sp>
      <p:sp>
        <p:nvSpPr>
          <p:cNvPr id="3" name="Espace réservé du contenu 2">
            <a:extLst>
              <a:ext uri="{FF2B5EF4-FFF2-40B4-BE49-F238E27FC236}">
                <a16:creationId xmlns="" xmlns:a16="http://schemas.microsoft.com/office/drawing/2014/main" id="{6F3D7A7C-B25D-A241-B6F6-B2CDE28A1B02}"/>
              </a:ext>
            </a:extLst>
          </p:cNvPr>
          <p:cNvSpPr>
            <a:spLocks noGrp="1"/>
          </p:cNvSpPr>
          <p:nvPr>
            <p:ph idx="1"/>
          </p:nvPr>
        </p:nvSpPr>
        <p:spPr>
          <a:xfrm>
            <a:off x="1443752" y="1825624"/>
            <a:ext cx="9910047" cy="4530725"/>
          </a:xfrm>
        </p:spPr>
        <p:txBody>
          <a:bodyPr>
            <a:normAutofit fontScale="85000" lnSpcReduction="20000"/>
          </a:bodyPr>
          <a:lstStyle/>
          <a:p>
            <a:pPr marL="0" indent="0">
              <a:buNone/>
            </a:pPr>
            <a:r>
              <a:rPr lang="fr-FR" b="1" dirty="0"/>
              <a:t>Procédure « Matériovigilance » présente dans le système qualité</a:t>
            </a:r>
          </a:p>
          <a:p>
            <a:endParaRPr lang="fr-FR" b="1" dirty="0"/>
          </a:p>
          <a:p>
            <a:r>
              <a:rPr lang="fr-FR" b="1" dirty="0"/>
              <a:t>Analyse non-conformité </a:t>
            </a:r>
            <a:r>
              <a:rPr lang="fr-FR" dirty="0"/>
              <a:t>: référence, n° lot, quantité incriminée, description précise de l’incident</a:t>
            </a:r>
          </a:p>
          <a:p>
            <a:endParaRPr lang="fr-FR" dirty="0"/>
          </a:p>
          <a:p>
            <a:r>
              <a:rPr lang="fr-FR" b="1" dirty="0"/>
              <a:t>Doit-on signaler l’incident / risque d’incident à l’ANSM </a:t>
            </a:r>
            <a:r>
              <a:rPr lang="fr-FR" dirty="0"/>
              <a:t>?</a:t>
            </a:r>
          </a:p>
          <a:p>
            <a:pPr lvl="1">
              <a:buFont typeface="Wingdings" panose="05000000000000000000" pitchFamily="2" charset="2"/>
              <a:buChar char="Ø"/>
            </a:pPr>
            <a:r>
              <a:rPr lang="fr-FR" dirty="0"/>
              <a:t> Aide au signalement incidents - Formulaire </a:t>
            </a:r>
            <a:r>
              <a:rPr lang="fr-FR" dirty="0" err="1"/>
              <a:t>Cerfa</a:t>
            </a:r>
            <a:r>
              <a:rPr lang="fr-FR" dirty="0"/>
              <a:t> n°10246*05</a:t>
            </a:r>
          </a:p>
          <a:p>
            <a:pPr lvl="1">
              <a:buFont typeface="Wingdings" panose="05000000000000000000" pitchFamily="2" charset="2"/>
              <a:buChar char="Ø"/>
            </a:pPr>
            <a:r>
              <a:rPr lang="fr-FR" dirty="0"/>
              <a:t> Selon gravité de l’incident (décès, dégradation de l’état du patient, </a:t>
            </a:r>
            <a:r>
              <a:rPr lang="fr-FR" dirty="0" err="1"/>
              <a:t>etc</a:t>
            </a:r>
            <a:r>
              <a:rPr lang="fr-FR" dirty="0"/>
              <a:t>)</a:t>
            </a:r>
          </a:p>
          <a:p>
            <a:pPr lvl="1">
              <a:buFont typeface="Wingdings" panose="05000000000000000000" pitchFamily="2" charset="2"/>
              <a:buChar char="Ø"/>
            </a:pPr>
            <a:r>
              <a:rPr lang="fr-FR" dirty="0"/>
              <a:t> Selon récurrence de l’incident</a:t>
            </a:r>
          </a:p>
          <a:p>
            <a:pPr lvl="1">
              <a:buFont typeface="Wingdings" panose="05000000000000000000" pitchFamily="2" charset="2"/>
              <a:buChar char="Ø"/>
            </a:pPr>
            <a:endParaRPr lang="fr-FR" dirty="0"/>
          </a:p>
          <a:p>
            <a:r>
              <a:rPr lang="fr-FR" b="1" dirty="0"/>
              <a:t>Après analyse</a:t>
            </a:r>
            <a:r>
              <a:rPr lang="fr-FR" dirty="0"/>
              <a:t>, le fabricant décide, en collaboration avec l’ANSM, de mettre ou non en place soit :</a:t>
            </a:r>
          </a:p>
          <a:p>
            <a:pPr lvl="1">
              <a:buFont typeface="Wingdings" panose="05000000000000000000" pitchFamily="2" charset="2"/>
              <a:buChar char="Ø"/>
            </a:pPr>
            <a:r>
              <a:rPr lang="fr-FR" dirty="0"/>
              <a:t>Une action de sécurité</a:t>
            </a:r>
          </a:p>
          <a:p>
            <a:pPr lvl="1">
              <a:buFont typeface="Wingdings" panose="05000000000000000000" pitchFamily="2" charset="2"/>
              <a:buChar char="Ø"/>
            </a:pPr>
            <a:r>
              <a:rPr lang="fr-FR" dirty="0"/>
              <a:t>Un retrait/rappel de lot</a:t>
            </a:r>
          </a:p>
        </p:txBody>
      </p:sp>
      <p:sp>
        <p:nvSpPr>
          <p:cNvPr id="5" name="Espace réservé du numéro de diapositive 4">
            <a:extLst>
              <a:ext uri="{FF2B5EF4-FFF2-40B4-BE49-F238E27FC236}">
                <a16:creationId xmlns="" xmlns:a16="http://schemas.microsoft.com/office/drawing/2014/main" id="{2358FC37-2610-41DC-845B-8F9660A73648}"/>
              </a:ext>
            </a:extLst>
          </p:cNvPr>
          <p:cNvSpPr>
            <a:spLocks noGrp="1"/>
          </p:cNvSpPr>
          <p:nvPr>
            <p:ph type="sldNum" sz="quarter" idx="12"/>
          </p:nvPr>
        </p:nvSpPr>
        <p:spPr/>
        <p:txBody>
          <a:bodyPr/>
          <a:lstStyle/>
          <a:p>
            <a:fld id="{C801269C-CB35-AD42-BC98-881453D520C9}" type="slidenum">
              <a:rPr lang="fr-FR" smtClean="0">
                <a:latin typeface="+mj-lt"/>
              </a:rPr>
              <a:pPr/>
              <a:t>17</a:t>
            </a:fld>
            <a:r>
              <a:rPr lang="fr-FR" dirty="0"/>
              <a:t> -</a:t>
            </a:r>
          </a:p>
        </p:txBody>
      </p:sp>
    </p:spTree>
    <p:extLst>
      <p:ext uri="{BB962C8B-B14F-4D97-AF65-F5344CB8AC3E}">
        <p14:creationId xmlns:p14="http://schemas.microsoft.com/office/powerpoint/2010/main" val="3769630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DA4FA905-DBE3-479A-8D47-15B952FFC599}"/>
              </a:ext>
            </a:extLst>
          </p:cNvPr>
          <p:cNvPicPr>
            <a:picLocks noChangeAspect="1"/>
          </p:cNvPicPr>
          <p:nvPr/>
        </p:nvPicPr>
        <p:blipFill>
          <a:blip r:embed="rId2"/>
          <a:stretch>
            <a:fillRect/>
          </a:stretch>
        </p:blipFill>
        <p:spPr>
          <a:xfrm>
            <a:off x="2365059" y="33988"/>
            <a:ext cx="5174260" cy="6687487"/>
          </a:xfrm>
          <a:prstGeom prst="rect">
            <a:avLst/>
          </a:prstGeom>
        </p:spPr>
      </p:pic>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II.4. Matériovigilance</a:t>
            </a:r>
          </a:p>
        </p:txBody>
      </p:sp>
      <p:sp>
        <p:nvSpPr>
          <p:cNvPr id="5" name="Espace réservé du numéro de diapositive 4">
            <a:extLst>
              <a:ext uri="{FF2B5EF4-FFF2-40B4-BE49-F238E27FC236}">
                <a16:creationId xmlns="" xmlns:a16="http://schemas.microsoft.com/office/drawing/2014/main" id="{2358FC37-2610-41DC-845B-8F9660A73648}"/>
              </a:ext>
            </a:extLst>
          </p:cNvPr>
          <p:cNvSpPr>
            <a:spLocks noGrp="1"/>
          </p:cNvSpPr>
          <p:nvPr>
            <p:ph type="sldNum" sz="quarter" idx="12"/>
          </p:nvPr>
        </p:nvSpPr>
        <p:spPr/>
        <p:txBody>
          <a:bodyPr/>
          <a:lstStyle/>
          <a:p>
            <a:fld id="{C801269C-CB35-AD42-BC98-881453D520C9}" type="slidenum">
              <a:rPr lang="fr-FR" smtClean="0">
                <a:latin typeface="+mj-lt"/>
              </a:rPr>
              <a:pPr/>
              <a:t>18</a:t>
            </a:fld>
            <a:r>
              <a:rPr lang="fr-FR" dirty="0"/>
              <a:t> -</a:t>
            </a:r>
          </a:p>
        </p:txBody>
      </p:sp>
    </p:spTree>
    <p:extLst>
      <p:ext uri="{BB962C8B-B14F-4D97-AF65-F5344CB8AC3E}">
        <p14:creationId xmlns:p14="http://schemas.microsoft.com/office/powerpoint/2010/main" val="25226851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II.4. Matériovigilance</a:t>
            </a:r>
          </a:p>
        </p:txBody>
      </p:sp>
      <p:sp>
        <p:nvSpPr>
          <p:cNvPr id="3" name="Espace réservé du contenu 2">
            <a:extLst>
              <a:ext uri="{FF2B5EF4-FFF2-40B4-BE49-F238E27FC236}">
                <a16:creationId xmlns="" xmlns:a16="http://schemas.microsoft.com/office/drawing/2014/main" id="{6F3D7A7C-B25D-A241-B6F6-B2CDE28A1B02}"/>
              </a:ext>
            </a:extLst>
          </p:cNvPr>
          <p:cNvSpPr>
            <a:spLocks noGrp="1"/>
          </p:cNvSpPr>
          <p:nvPr>
            <p:ph idx="1"/>
          </p:nvPr>
        </p:nvSpPr>
        <p:spPr/>
        <p:txBody>
          <a:bodyPr>
            <a:normAutofit/>
          </a:bodyPr>
          <a:lstStyle/>
          <a:p>
            <a:r>
              <a:rPr lang="fr-FR" dirty="0"/>
              <a:t>Le signalement à l’ANSM et à l’Organisme Notifié (ON) se fait </a:t>
            </a:r>
            <a:r>
              <a:rPr lang="fr-FR" u="sng" dirty="0"/>
              <a:t>sans délai</a:t>
            </a:r>
            <a:r>
              <a:rPr lang="fr-FR" dirty="0"/>
              <a:t> par le correspondant matériovigilance</a:t>
            </a:r>
          </a:p>
          <a:p>
            <a:endParaRPr lang="fr-FR" dirty="0"/>
          </a:p>
          <a:p>
            <a:r>
              <a:rPr lang="fr-FR" dirty="0"/>
              <a:t>Le fabricant envoie le « Rapport fabricant relatif à un incident » (MEDDEV 2.12/</a:t>
            </a:r>
            <a:r>
              <a:rPr lang="fr-FR" dirty="0" err="1"/>
              <a:t>rev</a:t>
            </a:r>
            <a:r>
              <a:rPr lang="fr-FR" dirty="0"/>
              <a:t> 8) à l’ANSM</a:t>
            </a:r>
          </a:p>
          <a:p>
            <a:endParaRPr lang="fr-FR" dirty="0"/>
          </a:p>
          <a:p>
            <a:r>
              <a:rPr lang="fr-FR" dirty="0"/>
              <a:t>Le signalement doit être fait aux autorités compétentes des pays dans lesquels les produits sont vendus (appui des distributeurs le cas échéant)</a:t>
            </a:r>
          </a:p>
          <a:p>
            <a:endParaRPr lang="fr-FR" dirty="0"/>
          </a:p>
          <a:p>
            <a:pPr>
              <a:buFont typeface="Wingdings" panose="05000000000000000000" pitchFamily="2" charset="2"/>
              <a:buChar char="Ø"/>
            </a:pPr>
            <a:endParaRPr lang="fr-FR" dirty="0"/>
          </a:p>
        </p:txBody>
      </p:sp>
      <p:sp>
        <p:nvSpPr>
          <p:cNvPr id="4" name="Espace réservé du numéro de diapositive 3">
            <a:extLst>
              <a:ext uri="{FF2B5EF4-FFF2-40B4-BE49-F238E27FC236}">
                <a16:creationId xmlns="" xmlns:a16="http://schemas.microsoft.com/office/drawing/2014/main" id="{1E458015-055F-46BE-A51F-6A02BFA60AF3}"/>
              </a:ext>
            </a:extLst>
          </p:cNvPr>
          <p:cNvSpPr>
            <a:spLocks noGrp="1"/>
          </p:cNvSpPr>
          <p:nvPr>
            <p:ph type="sldNum" sz="quarter" idx="12"/>
          </p:nvPr>
        </p:nvSpPr>
        <p:spPr/>
        <p:txBody>
          <a:bodyPr/>
          <a:lstStyle/>
          <a:p>
            <a:fld id="{C801269C-CB35-AD42-BC98-881453D520C9}" type="slidenum">
              <a:rPr lang="fr-FR" smtClean="0">
                <a:latin typeface="+mj-lt"/>
              </a:rPr>
              <a:pPr/>
              <a:t>19</a:t>
            </a:fld>
            <a:r>
              <a:rPr lang="fr-FR"/>
              <a:t> -</a:t>
            </a:r>
            <a:endParaRPr lang="fr-FR" dirty="0"/>
          </a:p>
        </p:txBody>
      </p:sp>
    </p:spTree>
    <p:extLst>
      <p:ext uri="{BB962C8B-B14F-4D97-AF65-F5344CB8AC3E}">
        <p14:creationId xmlns:p14="http://schemas.microsoft.com/office/powerpoint/2010/main" val="2914614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23000"/>
          </a:schemeClr>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578DB1B-9F30-6449-A38D-25A2ECFF0203}"/>
              </a:ext>
            </a:extLst>
          </p:cNvPr>
          <p:cNvSpPr>
            <a:spLocks noGrp="1"/>
          </p:cNvSpPr>
          <p:nvPr>
            <p:ph type="title"/>
          </p:nvPr>
        </p:nvSpPr>
        <p:spPr>
          <a:xfrm>
            <a:off x="246902" y="1004048"/>
            <a:ext cx="9359901" cy="4984378"/>
          </a:xfrm>
          <a:noFill/>
        </p:spPr>
        <p:txBody>
          <a:bodyPr>
            <a:normAutofit fontScale="90000"/>
          </a:bodyPr>
          <a:lstStyle/>
          <a:p>
            <a:pPr algn="l"/>
            <a:r>
              <a:rPr lang="fr-FR" dirty="0"/>
              <a:t>Plan</a:t>
            </a:r>
            <a:br>
              <a:rPr lang="fr-FR" dirty="0"/>
            </a:br>
            <a:r>
              <a:rPr lang="fr-FR" dirty="0"/>
              <a:t/>
            </a:r>
            <a:br>
              <a:rPr lang="fr-FR" dirty="0"/>
            </a:br>
            <a:r>
              <a:rPr lang="fr-FR" dirty="0"/>
              <a:t>I. Présentation CG MEDICAL</a:t>
            </a:r>
            <a:br>
              <a:rPr lang="fr-FR" dirty="0"/>
            </a:br>
            <a:r>
              <a:rPr lang="fr-FR" dirty="0"/>
              <a:t/>
            </a:r>
            <a:br>
              <a:rPr lang="fr-FR" dirty="0"/>
            </a:br>
            <a:r>
              <a:rPr lang="fr-FR" dirty="0"/>
              <a:t>II. Traitement d’une matériovigilance au sein de CG MEDICAL</a:t>
            </a:r>
            <a:br>
              <a:rPr lang="fr-FR" dirty="0"/>
            </a:br>
            <a:r>
              <a:rPr lang="fr-FR" dirty="0"/>
              <a:t>	</a:t>
            </a:r>
            <a:r>
              <a:rPr lang="fr-FR" sz="3300" dirty="0"/>
              <a:t/>
            </a:r>
            <a:br>
              <a:rPr lang="fr-FR" sz="3300" dirty="0"/>
            </a:br>
            <a:r>
              <a:rPr lang="fr-FR" dirty="0"/>
              <a:t>Conclusion</a:t>
            </a:r>
            <a:r>
              <a:rPr lang="fr-FR" sz="3300" dirty="0"/>
              <a:t/>
            </a:r>
            <a:br>
              <a:rPr lang="fr-FR" sz="3300" dirty="0"/>
            </a:br>
            <a:r>
              <a:rPr lang="fr-FR" sz="3300" dirty="0"/>
              <a:t>	Nouveau Règlement 2017/745 sur DM (MDR)</a:t>
            </a:r>
            <a:br>
              <a:rPr lang="fr-FR" sz="3300" dirty="0"/>
            </a:br>
            <a:endParaRPr lang="fr-FR" dirty="0"/>
          </a:p>
        </p:txBody>
      </p:sp>
      <p:sp>
        <p:nvSpPr>
          <p:cNvPr id="3" name="Espace réservé du numéro de diapositive 2">
            <a:extLst>
              <a:ext uri="{FF2B5EF4-FFF2-40B4-BE49-F238E27FC236}">
                <a16:creationId xmlns="" xmlns:a16="http://schemas.microsoft.com/office/drawing/2014/main" id="{418C09DA-8806-4336-AF2B-B2FAFD0DDE13}"/>
              </a:ext>
            </a:extLst>
          </p:cNvPr>
          <p:cNvSpPr>
            <a:spLocks noGrp="1"/>
          </p:cNvSpPr>
          <p:nvPr>
            <p:ph type="sldNum" sz="quarter" idx="12"/>
          </p:nvPr>
        </p:nvSpPr>
        <p:spPr/>
        <p:txBody>
          <a:bodyPr/>
          <a:lstStyle/>
          <a:p>
            <a:fld id="{C801269C-CB35-AD42-BC98-881453D520C9}" type="slidenum">
              <a:rPr lang="fr-FR" smtClean="0"/>
              <a:pPr/>
              <a:t>2</a:t>
            </a:fld>
            <a:endParaRPr lang="fr-FR" dirty="0"/>
          </a:p>
        </p:txBody>
      </p:sp>
    </p:spTree>
    <p:extLst>
      <p:ext uri="{BB962C8B-B14F-4D97-AF65-F5344CB8AC3E}">
        <p14:creationId xmlns:p14="http://schemas.microsoft.com/office/powerpoint/2010/main" val="894257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II.5. Exemples</a:t>
            </a:r>
          </a:p>
        </p:txBody>
      </p:sp>
      <p:sp>
        <p:nvSpPr>
          <p:cNvPr id="3" name="Espace réservé du contenu 2">
            <a:extLst>
              <a:ext uri="{FF2B5EF4-FFF2-40B4-BE49-F238E27FC236}">
                <a16:creationId xmlns="" xmlns:a16="http://schemas.microsoft.com/office/drawing/2014/main" id="{6F3D7A7C-B25D-A241-B6F6-B2CDE28A1B02}"/>
              </a:ext>
            </a:extLst>
          </p:cNvPr>
          <p:cNvSpPr>
            <a:spLocks noGrp="1"/>
          </p:cNvSpPr>
          <p:nvPr>
            <p:ph idx="1"/>
          </p:nvPr>
        </p:nvSpPr>
        <p:spPr/>
        <p:txBody>
          <a:bodyPr>
            <a:normAutofit/>
          </a:bodyPr>
          <a:lstStyle/>
          <a:p>
            <a:r>
              <a:rPr lang="fr-FR" b="1" dirty="0"/>
              <a:t>Exemple 1 : NC interne</a:t>
            </a:r>
          </a:p>
          <a:p>
            <a:pPr marL="457200" lvl="1" indent="0">
              <a:buNone/>
            </a:pPr>
            <a:endParaRPr lang="fr-FR" dirty="0"/>
          </a:p>
          <a:p>
            <a:pPr marL="457200" lvl="1" indent="0">
              <a:buNone/>
            </a:pPr>
            <a:r>
              <a:rPr lang="fr-FR" dirty="0"/>
              <a:t>A réception : identification d’un problème d’étiquetage (absence de la langue Française sur l’étiquette du produit)</a:t>
            </a:r>
          </a:p>
          <a:p>
            <a:pPr marL="457200" lvl="1" indent="0">
              <a:buNone/>
            </a:pPr>
            <a:endParaRPr lang="fr-FR" dirty="0"/>
          </a:p>
          <a:p>
            <a:pPr marL="457200" lvl="1" indent="0">
              <a:buNone/>
            </a:pPr>
            <a:r>
              <a:rPr lang="fr-FR" dirty="0"/>
              <a:t>-&gt; Ouverture d’une action corrective = réclamation fournisseur et traitement de la NC en interne avant mise sur le marché</a:t>
            </a:r>
          </a:p>
          <a:p>
            <a:pPr marL="457200" lvl="1" indent="0">
              <a:buNone/>
            </a:pPr>
            <a:endParaRPr lang="fr-FR" dirty="0"/>
          </a:p>
          <a:p>
            <a:pPr marL="457200" lvl="1" indent="0">
              <a:buNone/>
            </a:pPr>
            <a:endParaRPr lang="fr-FR" dirty="0"/>
          </a:p>
        </p:txBody>
      </p:sp>
      <p:sp>
        <p:nvSpPr>
          <p:cNvPr id="4" name="Espace réservé du numéro de diapositive 3">
            <a:extLst>
              <a:ext uri="{FF2B5EF4-FFF2-40B4-BE49-F238E27FC236}">
                <a16:creationId xmlns="" xmlns:a16="http://schemas.microsoft.com/office/drawing/2014/main" id="{408B99B6-A0BA-4EB9-B582-6B7C4150D48B}"/>
              </a:ext>
            </a:extLst>
          </p:cNvPr>
          <p:cNvSpPr>
            <a:spLocks noGrp="1"/>
          </p:cNvSpPr>
          <p:nvPr>
            <p:ph type="sldNum" sz="quarter" idx="12"/>
          </p:nvPr>
        </p:nvSpPr>
        <p:spPr/>
        <p:txBody>
          <a:bodyPr/>
          <a:lstStyle/>
          <a:p>
            <a:fld id="{C801269C-CB35-AD42-BC98-881453D520C9}" type="slidenum">
              <a:rPr lang="fr-FR" smtClean="0">
                <a:latin typeface="+mj-lt"/>
              </a:rPr>
              <a:pPr/>
              <a:t>20</a:t>
            </a:fld>
            <a:r>
              <a:rPr lang="fr-FR"/>
              <a:t> -</a:t>
            </a:r>
            <a:endParaRPr lang="fr-FR" dirty="0"/>
          </a:p>
        </p:txBody>
      </p:sp>
    </p:spTree>
    <p:extLst>
      <p:ext uri="{BB962C8B-B14F-4D97-AF65-F5344CB8AC3E}">
        <p14:creationId xmlns:p14="http://schemas.microsoft.com/office/powerpoint/2010/main" val="20041927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II.5. Exemples</a:t>
            </a:r>
          </a:p>
        </p:txBody>
      </p:sp>
      <p:sp>
        <p:nvSpPr>
          <p:cNvPr id="3" name="Espace réservé du contenu 2">
            <a:extLst>
              <a:ext uri="{FF2B5EF4-FFF2-40B4-BE49-F238E27FC236}">
                <a16:creationId xmlns="" xmlns:a16="http://schemas.microsoft.com/office/drawing/2014/main" id="{6F3D7A7C-B25D-A241-B6F6-B2CDE28A1B02}"/>
              </a:ext>
            </a:extLst>
          </p:cNvPr>
          <p:cNvSpPr>
            <a:spLocks noGrp="1"/>
          </p:cNvSpPr>
          <p:nvPr>
            <p:ph idx="1"/>
          </p:nvPr>
        </p:nvSpPr>
        <p:spPr/>
        <p:txBody>
          <a:bodyPr>
            <a:normAutofit/>
          </a:bodyPr>
          <a:lstStyle/>
          <a:p>
            <a:r>
              <a:rPr lang="fr-FR" b="1" dirty="0"/>
              <a:t>Exemple 2 : NC externe (réclamation client)</a:t>
            </a:r>
          </a:p>
          <a:p>
            <a:pPr marL="457200" lvl="1" indent="0">
              <a:buNone/>
            </a:pPr>
            <a:endParaRPr lang="fr-FR" dirty="0"/>
          </a:p>
          <a:p>
            <a:pPr marL="457200" lvl="1" indent="0">
              <a:buNone/>
            </a:pPr>
            <a:r>
              <a:rPr lang="fr-FR" dirty="0"/>
              <a:t>Eclatement du ballonnet d’une canule rectale lors de son utilisation.</a:t>
            </a:r>
          </a:p>
          <a:p>
            <a:pPr marL="457200" lvl="1" indent="0">
              <a:buNone/>
            </a:pPr>
            <a:endParaRPr lang="fr-FR" dirty="0"/>
          </a:p>
          <a:p>
            <a:pPr marL="457200" lvl="1" indent="0">
              <a:buNone/>
            </a:pPr>
            <a:r>
              <a:rPr lang="fr-FR" dirty="0"/>
              <a:t>-&gt; Non déclarée à l’ANSM : pas de matériovigilance (mauvaise manipulation du produit – injection d’eau au lieu d’injection d’air) – Après investigation, il a été confirmé un mésusage du produit.</a:t>
            </a:r>
          </a:p>
          <a:p>
            <a:pPr marL="457200" lvl="1" indent="0">
              <a:buNone/>
            </a:pPr>
            <a:endParaRPr lang="fr-FR" dirty="0"/>
          </a:p>
        </p:txBody>
      </p:sp>
      <p:sp>
        <p:nvSpPr>
          <p:cNvPr id="4" name="Espace réservé du numéro de diapositive 3">
            <a:extLst>
              <a:ext uri="{FF2B5EF4-FFF2-40B4-BE49-F238E27FC236}">
                <a16:creationId xmlns="" xmlns:a16="http://schemas.microsoft.com/office/drawing/2014/main" id="{408B99B6-A0BA-4EB9-B582-6B7C4150D48B}"/>
              </a:ext>
            </a:extLst>
          </p:cNvPr>
          <p:cNvSpPr>
            <a:spLocks noGrp="1"/>
          </p:cNvSpPr>
          <p:nvPr>
            <p:ph type="sldNum" sz="quarter" idx="12"/>
          </p:nvPr>
        </p:nvSpPr>
        <p:spPr/>
        <p:txBody>
          <a:bodyPr/>
          <a:lstStyle/>
          <a:p>
            <a:fld id="{C801269C-CB35-AD42-BC98-881453D520C9}" type="slidenum">
              <a:rPr lang="fr-FR" smtClean="0">
                <a:latin typeface="+mj-lt"/>
              </a:rPr>
              <a:pPr/>
              <a:t>21</a:t>
            </a:fld>
            <a:r>
              <a:rPr lang="fr-FR"/>
              <a:t> -</a:t>
            </a:r>
            <a:endParaRPr lang="fr-FR" dirty="0"/>
          </a:p>
        </p:txBody>
      </p:sp>
    </p:spTree>
    <p:extLst>
      <p:ext uri="{BB962C8B-B14F-4D97-AF65-F5344CB8AC3E}">
        <p14:creationId xmlns:p14="http://schemas.microsoft.com/office/powerpoint/2010/main" val="16655176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II.5. Exemples</a:t>
            </a:r>
          </a:p>
        </p:txBody>
      </p:sp>
      <p:sp>
        <p:nvSpPr>
          <p:cNvPr id="3" name="Espace réservé du contenu 2">
            <a:extLst>
              <a:ext uri="{FF2B5EF4-FFF2-40B4-BE49-F238E27FC236}">
                <a16:creationId xmlns="" xmlns:a16="http://schemas.microsoft.com/office/drawing/2014/main" id="{6F3D7A7C-B25D-A241-B6F6-B2CDE28A1B02}"/>
              </a:ext>
            </a:extLst>
          </p:cNvPr>
          <p:cNvSpPr>
            <a:spLocks noGrp="1"/>
          </p:cNvSpPr>
          <p:nvPr>
            <p:ph idx="1"/>
          </p:nvPr>
        </p:nvSpPr>
        <p:spPr/>
        <p:txBody>
          <a:bodyPr>
            <a:normAutofit/>
          </a:bodyPr>
          <a:lstStyle/>
          <a:p>
            <a:r>
              <a:rPr lang="fr-FR" b="1" dirty="0"/>
              <a:t>Exemple 3 : NC externe (réclamation client)</a:t>
            </a:r>
          </a:p>
          <a:p>
            <a:pPr marL="457200" lvl="1" indent="0">
              <a:buNone/>
            </a:pPr>
            <a:endParaRPr lang="fr-FR" dirty="0"/>
          </a:p>
          <a:p>
            <a:pPr marL="457200" lvl="1" indent="0">
              <a:buNone/>
            </a:pPr>
            <a:r>
              <a:rPr lang="fr-FR" dirty="0"/>
              <a:t>Lors d’une intervention chirurgicale, le manchon de la poignée de scialytique est tombé dans le ventre du patient</a:t>
            </a:r>
          </a:p>
          <a:p>
            <a:pPr marL="457200" lvl="1" indent="0">
              <a:buNone/>
            </a:pPr>
            <a:endParaRPr lang="fr-FR" dirty="0"/>
          </a:p>
          <a:p>
            <a:pPr marL="457200" lvl="1" indent="0">
              <a:buNone/>
            </a:pPr>
            <a:r>
              <a:rPr lang="fr-FR" dirty="0"/>
              <a:t>-&gt; Déclarée à l’ANSM : Réception de la «fiche de signalement d’un incident ou risque d’incident ». Echanges avec le correspondant matériovigilance de l’hôpital et l’ANSM (Rapport MEDDEV). Traitement de la NC. Pour le cas présent, le mode opératoire a été enrichi de nouvelles préconisations afin que l’incident ne se renouvelle pas.</a:t>
            </a:r>
          </a:p>
          <a:p>
            <a:pPr marL="457200" lvl="1" indent="0">
              <a:buNone/>
            </a:pPr>
            <a:endParaRPr lang="fr-FR" dirty="0"/>
          </a:p>
        </p:txBody>
      </p:sp>
      <p:sp>
        <p:nvSpPr>
          <p:cNvPr id="4" name="Espace réservé du numéro de diapositive 3">
            <a:extLst>
              <a:ext uri="{FF2B5EF4-FFF2-40B4-BE49-F238E27FC236}">
                <a16:creationId xmlns="" xmlns:a16="http://schemas.microsoft.com/office/drawing/2014/main" id="{408B99B6-A0BA-4EB9-B582-6B7C4150D48B}"/>
              </a:ext>
            </a:extLst>
          </p:cNvPr>
          <p:cNvSpPr>
            <a:spLocks noGrp="1"/>
          </p:cNvSpPr>
          <p:nvPr>
            <p:ph type="sldNum" sz="quarter" idx="12"/>
          </p:nvPr>
        </p:nvSpPr>
        <p:spPr/>
        <p:txBody>
          <a:bodyPr/>
          <a:lstStyle/>
          <a:p>
            <a:fld id="{C801269C-CB35-AD42-BC98-881453D520C9}" type="slidenum">
              <a:rPr lang="fr-FR" smtClean="0">
                <a:latin typeface="+mj-lt"/>
              </a:rPr>
              <a:pPr/>
              <a:t>22</a:t>
            </a:fld>
            <a:r>
              <a:rPr lang="fr-FR"/>
              <a:t> -</a:t>
            </a:r>
            <a:endParaRPr lang="fr-FR" dirty="0"/>
          </a:p>
        </p:txBody>
      </p:sp>
    </p:spTree>
    <p:extLst>
      <p:ext uri="{BB962C8B-B14F-4D97-AF65-F5344CB8AC3E}">
        <p14:creationId xmlns:p14="http://schemas.microsoft.com/office/powerpoint/2010/main" val="2171660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II.7. Communication entre les différentes parties</a:t>
            </a:r>
          </a:p>
        </p:txBody>
      </p:sp>
      <p:sp>
        <p:nvSpPr>
          <p:cNvPr id="3" name="Espace réservé du contenu 2">
            <a:extLst>
              <a:ext uri="{FF2B5EF4-FFF2-40B4-BE49-F238E27FC236}">
                <a16:creationId xmlns="" xmlns:a16="http://schemas.microsoft.com/office/drawing/2014/main" id="{6F3D7A7C-B25D-A241-B6F6-B2CDE28A1B02}"/>
              </a:ext>
            </a:extLst>
          </p:cNvPr>
          <p:cNvSpPr>
            <a:spLocks noGrp="1"/>
          </p:cNvSpPr>
          <p:nvPr>
            <p:ph idx="1"/>
          </p:nvPr>
        </p:nvSpPr>
        <p:spPr>
          <a:xfrm>
            <a:off x="1013012" y="1825625"/>
            <a:ext cx="10340787" cy="4351338"/>
          </a:xfrm>
        </p:spPr>
        <p:txBody>
          <a:bodyPr>
            <a:normAutofit/>
          </a:bodyPr>
          <a:lstStyle/>
          <a:p>
            <a:r>
              <a:rPr lang="fr-FR" b="1" dirty="0"/>
              <a:t>Difficultés rencontrées / interrogations </a:t>
            </a:r>
            <a:r>
              <a:rPr lang="fr-FR" dirty="0"/>
              <a:t>:</a:t>
            </a:r>
          </a:p>
          <a:p>
            <a:pPr marL="457200" lvl="1" indent="0">
              <a:buNone/>
            </a:pPr>
            <a:r>
              <a:rPr lang="fr-FR" u="sng" dirty="0"/>
              <a:t>Etablissement de soins</a:t>
            </a:r>
          </a:p>
          <a:p>
            <a:pPr lvl="1">
              <a:buFont typeface="Wingdings" panose="05000000000000000000" pitchFamily="2" charset="2"/>
              <a:buChar char="Ø"/>
            </a:pPr>
            <a:r>
              <a:rPr lang="fr-FR" sz="2300" dirty="0"/>
              <a:t>Manque d’informations/détails lors du signalement de vigilance</a:t>
            </a:r>
          </a:p>
          <a:p>
            <a:pPr lvl="1">
              <a:buFont typeface="Wingdings" panose="05000000000000000000" pitchFamily="2" charset="2"/>
              <a:buChar char="Ø"/>
            </a:pPr>
            <a:r>
              <a:rPr lang="fr-FR" sz="2300" dirty="0"/>
              <a:t>Analyse du produit incriminé pas toujours possible</a:t>
            </a:r>
          </a:p>
          <a:p>
            <a:pPr lvl="1">
              <a:buFont typeface="Wingdings" panose="05000000000000000000" pitchFamily="2" charset="2"/>
              <a:buChar char="Ø"/>
            </a:pPr>
            <a:r>
              <a:rPr lang="fr-FR" sz="2300" dirty="0"/>
              <a:t>Sur quels critères y a-t-il ouverture d’une «fiche de signalement d’un incident ou risque d’incident »(ANSM) / Courrier de réclamation auprès du fabricant ?</a:t>
            </a:r>
          </a:p>
          <a:p>
            <a:pPr lvl="1">
              <a:buFont typeface="Wingdings" panose="05000000000000000000" pitchFamily="2" charset="2"/>
              <a:buChar char="Ø"/>
            </a:pPr>
            <a:endParaRPr lang="fr-FR" sz="2300" dirty="0"/>
          </a:p>
          <a:p>
            <a:pPr marL="457200" lvl="1" indent="0">
              <a:buNone/>
            </a:pPr>
            <a:r>
              <a:rPr lang="fr-FR" u="sng" dirty="0"/>
              <a:t>ANSM</a:t>
            </a:r>
          </a:p>
          <a:p>
            <a:pPr lvl="1">
              <a:buFont typeface="Wingdings" panose="05000000000000000000" pitchFamily="2" charset="2"/>
              <a:buChar char="Ø"/>
            </a:pPr>
            <a:r>
              <a:rPr lang="fr-FR" sz="2300" dirty="0"/>
              <a:t>Délais de traitement peuvent être longs</a:t>
            </a:r>
          </a:p>
          <a:p>
            <a:pPr lvl="1">
              <a:buFont typeface="Wingdings" panose="05000000000000000000" pitchFamily="2" charset="2"/>
              <a:buChar char="Ø"/>
            </a:pPr>
            <a:r>
              <a:rPr lang="fr-FR" sz="2300" dirty="0"/>
              <a:t>Un retour est-il fait par l’ANSM auprès de l’hôpital à la clôture du dossier ?</a:t>
            </a:r>
          </a:p>
        </p:txBody>
      </p:sp>
      <p:sp>
        <p:nvSpPr>
          <p:cNvPr id="4" name="Espace réservé du numéro de diapositive 3">
            <a:extLst>
              <a:ext uri="{FF2B5EF4-FFF2-40B4-BE49-F238E27FC236}">
                <a16:creationId xmlns="" xmlns:a16="http://schemas.microsoft.com/office/drawing/2014/main" id="{D1B144F2-1E96-4841-9ACD-F4A3ABF3ACB4}"/>
              </a:ext>
            </a:extLst>
          </p:cNvPr>
          <p:cNvSpPr>
            <a:spLocks noGrp="1"/>
          </p:cNvSpPr>
          <p:nvPr>
            <p:ph type="sldNum" sz="quarter" idx="12"/>
          </p:nvPr>
        </p:nvSpPr>
        <p:spPr/>
        <p:txBody>
          <a:bodyPr/>
          <a:lstStyle/>
          <a:p>
            <a:fld id="{C801269C-CB35-AD42-BC98-881453D520C9}" type="slidenum">
              <a:rPr lang="fr-FR" smtClean="0">
                <a:latin typeface="+mj-lt"/>
              </a:rPr>
              <a:pPr/>
              <a:t>23</a:t>
            </a:fld>
            <a:r>
              <a:rPr lang="fr-FR"/>
              <a:t> -</a:t>
            </a:r>
            <a:endParaRPr lang="fr-FR" dirty="0"/>
          </a:p>
        </p:txBody>
      </p:sp>
    </p:spTree>
    <p:extLst>
      <p:ext uri="{BB962C8B-B14F-4D97-AF65-F5344CB8AC3E}">
        <p14:creationId xmlns:p14="http://schemas.microsoft.com/office/powerpoint/2010/main" val="9734987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578DB1B-9F30-6449-A38D-25A2ECFF0203}"/>
              </a:ext>
            </a:extLst>
          </p:cNvPr>
          <p:cNvSpPr>
            <a:spLocks noGrp="1"/>
          </p:cNvSpPr>
          <p:nvPr>
            <p:ph type="title"/>
          </p:nvPr>
        </p:nvSpPr>
        <p:spPr>
          <a:xfrm>
            <a:off x="968563" y="741550"/>
            <a:ext cx="5934262" cy="2852737"/>
          </a:xfrm>
        </p:spPr>
        <p:txBody>
          <a:bodyPr/>
          <a:lstStyle/>
          <a:p>
            <a:pPr algn="l"/>
            <a:r>
              <a:rPr lang="fr-FR" dirty="0"/>
              <a:t>CONCLUSION</a:t>
            </a:r>
          </a:p>
        </p:txBody>
      </p:sp>
      <p:sp>
        <p:nvSpPr>
          <p:cNvPr id="3" name="Espace réservé du numéro de diapositive 2">
            <a:extLst>
              <a:ext uri="{FF2B5EF4-FFF2-40B4-BE49-F238E27FC236}">
                <a16:creationId xmlns="" xmlns:a16="http://schemas.microsoft.com/office/drawing/2014/main" id="{681A3A9C-D496-453C-9676-BD57D8664A40}"/>
              </a:ext>
            </a:extLst>
          </p:cNvPr>
          <p:cNvSpPr>
            <a:spLocks noGrp="1"/>
          </p:cNvSpPr>
          <p:nvPr>
            <p:ph type="sldNum" sz="quarter" idx="12"/>
          </p:nvPr>
        </p:nvSpPr>
        <p:spPr/>
        <p:txBody>
          <a:bodyPr/>
          <a:lstStyle/>
          <a:p>
            <a:fld id="{C801269C-CB35-AD42-BC98-881453D520C9}" type="slidenum">
              <a:rPr lang="fr-FR" smtClean="0"/>
              <a:pPr/>
              <a:t>24</a:t>
            </a:fld>
            <a:endParaRPr lang="fr-FR" dirty="0"/>
          </a:p>
        </p:txBody>
      </p:sp>
    </p:spTree>
    <p:extLst>
      <p:ext uri="{BB962C8B-B14F-4D97-AF65-F5344CB8AC3E}">
        <p14:creationId xmlns:p14="http://schemas.microsoft.com/office/powerpoint/2010/main" val="34255918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a:xfrm>
            <a:off x="932330" y="365125"/>
            <a:ext cx="10421470" cy="1325563"/>
          </a:xfrm>
        </p:spPr>
        <p:txBody>
          <a:bodyPr/>
          <a:lstStyle/>
          <a:p>
            <a:r>
              <a:rPr lang="fr-FR" dirty="0"/>
              <a:t>Nouveau règlement 2017/745 sur DM (MDR)</a:t>
            </a:r>
          </a:p>
        </p:txBody>
      </p:sp>
      <p:sp>
        <p:nvSpPr>
          <p:cNvPr id="3" name="Espace réservé du contenu 2">
            <a:extLst>
              <a:ext uri="{FF2B5EF4-FFF2-40B4-BE49-F238E27FC236}">
                <a16:creationId xmlns="" xmlns:a16="http://schemas.microsoft.com/office/drawing/2014/main" id="{6F3D7A7C-B25D-A241-B6F6-B2CDE28A1B02}"/>
              </a:ext>
            </a:extLst>
          </p:cNvPr>
          <p:cNvSpPr>
            <a:spLocks noGrp="1"/>
          </p:cNvSpPr>
          <p:nvPr>
            <p:ph idx="1"/>
          </p:nvPr>
        </p:nvSpPr>
        <p:spPr/>
        <p:txBody>
          <a:bodyPr>
            <a:normAutofit/>
          </a:bodyPr>
          <a:lstStyle/>
          <a:p>
            <a:pPr>
              <a:buFont typeface="Wingdings" panose="05000000000000000000" pitchFamily="2" charset="2"/>
              <a:buChar char="Ø"/>
            </a:pPr>
            <a:r>
              <a:rPr lang="fr-FR" dirty="0"/>
              <a:t>En application à partir du 26 mai 2020 jusqu’en 2024 selon la classe du DM</a:t>
            </a:r>
          </a:p>
          <a:p>
            <a:pPr>
              <a:buFont typeface="Wingdings" panose="05000000000000000000" pitchFamily="2" charset="2"/>
              <a:buChar char="Ø"/>
            </a:pPr>
            <a:r>
              <a:rPr lang="fr-FR" dirty="0"/>
              <a:t>Renforcement des exigences réglementaires :</a:t>
            </a:r>
          </a:p>
          <a:p>
            <a:pPr lvl="1">
              <a:buFont typeface="Wingdings" panose="05000000000000000000" pitchFamily="2" charset="2"/>
              <a:buChar char="Ø"/>
            </a:pPr>
            <a:r>
              <a:rPr lang="fr-FR" dirty="0"/>
              <a:t>Nouvelles obligations des différents opérateurs économiques (fabricant, mandataire, importateur, distributeur)</a:t>
            </a:r>
          </a:p>
          <a:p>
            <a:pPr lvl="1">
              <a:buFont typeface="Wingdings" panose="05000000000000000000" pitchFamily="2" charset="2"/>
              <a:buChar char="Ø"/>
            </a:pPr>
            <a:r>
              <a:rPr lang="fr-FR" dirty="0"/>
              <a:t>Surveillance après commercialisation</a:t>
            </a:r>
          </a:p>
          <a:p>
            <a:pPr lvl="1">
              <a:buFont typeface="Wingdings" panose="05000000000000000000" pitchFamily="2" charset="2"/>
              <a:buChar char="Ø"/>
            </a:pPr>
            <a:r>
              <a:rPr lang="fr-FR" dirty="0"/>
              <a:t>Vigilance</a:t>
            </a:r>
          </a:p>
          <a:p>
            <a:pPr lvl="1">
              <a:buFont typeface="Wingdings" panose="05000000000000000000" pitchFamily="2" charset="2"/>
              <a:buChar char="Ø"/>
            </a:pPr>
            <a:r>
              <a:rPr lang="fr-FR" dirty="0"/>
              <a:t>Base EUDAMED -&gt; centralisation de la gestion des incidents + informations de vigilance au niveau européen, accessible à tous</a:t>
            </a:r>
          </a:p>
          <a:p>
            <a:pPr lvl="1">
              <a:buFont typeface="Wingdings" panose="05000000000000000000" pitchFamily="2" charset="2"/>
              <a:buChar char="Ø"/>
            </a:pPr>
            <a:r>
              <a:rPr lang="fr-FR" dirty="0"/>
              <a:t>IUD (Identifiant Unique des Dispositifs) -&gt; améliorer la traçabilité des DM, carte d’implant</a:t>
            </a:r>
          </a:p>
        </p:txBody>
      </p:sp>
      <p:sp>
        <p:nvSpPr>
          <p:cNvPr id="4" name="Espace réservé du numéro de diapositive 3">
            <a:extLst>
              <a:ext uri="{FF2B5EF4-FFF2-40B4-BE49-F238E27FC236}">
                <a16:creationId xmlns="" xmlns:a16="http://schemas.microsoft.com/office/drawing/2014/main" id="{D5DF9ADF-23B4-4BDD-A45E-BFC79F807CFB}"/>
              </a:ext>
            </a:extLst>
          </p:cNvPr>
          <p:cNvSpPr>
            <a:spLocks noGrp="1"/>
          </p:cNvSpPr>
          <p:nvPr>
            <p:ph type="sldNum" sz="quarter" idx="12"/>
          </p:nvPr>
        </p:nvSpPr>
        <p:spPr/>
        <p:txBody>
          <a:bodyPr/>
          <a:lstStyle/>
          <a:p>
            <a:fld id="{C801269C-CB35-AD42-BC98-881453D520C9}" type="slidenum">
              <a:rPr lang="fr-FR" smtClean="0">
                <a:latin typeface="+mj-lt"/>
              </a:rPr>
              <a:pPr/>
              <a:t>25</a:t>
            </a:fld>
            <a:r>
              <a:rPr lang="fr-FR"/>
              <a:t> -</a:t>
            </a:r>
            <a:endParaRPr lang="fr-FR" dirty="0"/>
          </a:p>
        </p:txBody>
      </p:sp>
    </p:spTree>
    <p:extLst>
      <p:ext uri="{BB962C8B-B14F-4D97-AF65-F5344CB8AC3E}">
        <p14:creationId xmlns:p14="http://schemas.microsoft.com/office/powerpoint/2010/main" val="40788075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578DB1B-9F30-6449-A38D-25A2ECFF0203}"/>
              </a:ext>
            </a:extLst>
          </p:cNvPr>
          <p:cNvSpPr>
            <a:spLocks noGrp="1"/>
          </p:cNvSpPr>
          <p:nvPr>
            <p:ph type="title"/>
          </p:nvPr>
        </p:nvSpPr>
        <p:spPr>
          <a:xfrm>
            <a:off x="1079500" y="376239"/>
            <a:ext cx="7607300" cy="3195636"/>
          </a:xfrm>
        </p:spPr>
        <p:txBody>
          <a:bodyPr>
            <a:normAutofit/>
          </a:bodyPr>
          <a:lstStyle/>
          <a:p>
            <a:pPr algn="ctr"/>
            <a:r>
              <a:rPr lang="fr-FR" b="1" dirty="0"/>
              <a:t>MERCI POUR VOTRE ATTENTION</a:t>
            </a:r>
            <a:br>
              <a:rPr lang="fr-FR" b="1" dirty="0"/>
            </a:br>
            <a:r>
              <a:rPr lang="fr-FR" b="1" dirty="0"/>
              <a:t/>
            </a:r>
            <a:br>
              <a:rPr lang="fr-FR" b="1" dirty="0"/>
            </a:br>
            <a:r>
              <a:rPr lang="fr-FR" b="1" dirty="0"/>
              <a:t>Avez-vous des questions ?</a:t>
            </a:r>
          </a:p>
        </p:txBody>
      </p:sp>
      <p:pic>
        <p:nvPicPr>
          <p:cNvPr id="1026" name="Picture 2" descr="Résultat de recherche d'images pour &quot;avez-vous des questions&quot;">
            <a:extLst>
              <a:ext uri="{FF2B5EF4-FFF2-40B4-BE49-F238E27FC236}">
                <a16:creationId xmlns="" xmlns:a16="http://schemas.microsoft.com/office/drawing/2014/main" id="{10E516E1-3261-4219-BF20-BDDDF331DD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00" y="4052886"/>
            <a:ext cx="2781300" cy="2085975"/>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a:extLst>
              <a:ext uri="{FF2B5EF4-FFF2-40B4-BE49-F238E27FC236}">
                <a16:creationId xmlns="" xmlns:a16="http://schemas.microsoft.com/office/drawing/2014/main" id="{2C73347E-97CA-48C7-AD4B-39A1CB5ADD02}"/>
              </a:ext>
            </a:extLst>
          </p:cNvPr>
          <p:cNvSpPr>
            <a:spLocks noGrp="1"/>
          </p:cNvSpPr>
          <p:nvPr>
            <p:ph type="sldNum" sz="quarter" idx="12"/>
          </p:nvPr>
        </p:nvSpPr>
        <p:spPr/>
        <p:txBody>
          <a:bodyPr/>
          <a:lstStyle/>
          <a:p>
            <a:fld id="{C801269C-CB35-AD42-BC98-881453D520C9}" type="slidenum">
              <a:rPr lang="fr-FR" smtClean="0"/>
              <a:pPr/>
              <a:t>26</a:t>
            </a:fld>
            <a:endParaRPr lang="fr-FR" dirty="0"/>
          </a:p>
        </p:txBody>
      </p:sp>
    </p:spTree>
    <p:extLst>
      <p:ext uri="{BB962C8B-B14F-4D97-AF65-F5344CB8AC3E}">
        <p14:creationId xmlns:p14="http://schemas.microsoft.com/office/powerpoint/2010/main" val="4225631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578DB1B-9F30-6449-A38D-25A2ECFF0203}"/>
              </a:ext>
            </a:extLst>
          </p:cNvPr>
          <p:cNvSpPr>
            <a:spLocks noGrp="1"/>
          </p:cNvSpPr>
          <p:nvPr>
            <p:ph type="title"/>
          </p:nvPr>
        </p:nvSpPr>
        <p:spPr>
          <a:xfrm>
            <a:off x="831850" y="1709739"/>
            <a:ext cx="7607300" cy="1985962"/>
          </a:xfrm>
        </p:spPr>
        <p:txBody>
          <a:bodyPr/>
          <a:lstStyle/>
          <a:p>
            <a:pPr algn="l"/>
            <a:r>
              <a:rPr lang="fr-FR" dirty="0"/>
              <a:t>I. PRÉSENTATION CG MEDICAL</a:t>
            </a:r>
          </a:p>
        </p:txBody>
      </p:sp>
      <p:sp>
        <p:nvSpPr>
          <p:cNvPr id="3" name="Espace réservé du numéro de diapositive 2">
            <a:extLst>
              <a:ext uri="{FF2B5EF4-FFF2-40B4-BE49-F238E27FC236}">
                <a16:creationId xmlns="" xmlns:a16="http://schemas.microsoft.com/office/drawing/2014/main" id="{1B0A2507-1CC0-453F-9A9B-FB44DD50A6F9}"/>
              </a:ext>
            </a:extLst>
          </p:cNvPr>
          <p:cNvSpPr>
            <a:spLocks noGrp="1"/>
          </p:cNvSpPr>
          <p:nvPr>
            <p:ph type="sldNum" sz="quarter" idx="12"/>
          </p:nvPr>
        </p:nvSpPr>
        <p:spPr/>
        <p:txBody>
          <a:bodyPr/>
          <a:lstStyle/>
          <a:p>
            <a:fld id="{C801269C-CB35-AD42-BC98-881453D520C9}" type="slidenum">
              <a:rPr lang="fr-FR" smtClean="0"/>
              <a:pPr/>
              <a:t>3</a:t>
            </a:fld>
            <a:endParaRPr lang="fr-FR" dirty="0"/>
          </a:p>
        </p:txBody>
      </p:sp>
    </p:spTree>
    <p:extLst>
      <p:ext uri="{BB962C8B-B14F-4D97-AF65-F5344CB8AC3E}">
        <p14:creationId xmlns:p14="http://schemas.microsoft.com/office/powerpoint/2010/main" val="1390277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C9871E-90B5-B548-9522-FF0A5E909E21}"/>
              </a:ext>
            </a:extLst>
          </p:cNvPr>
          <p:cNvSpPr>
            <a:spLocks noGrp="1"/>
          </p:cNvSpPr>
          <p:nvPr>
            <p:ph type="title"/>
          </p:nvPr>
        </p:nvSpPr>
        <p:spPr/>
        <p:txBody>
          <a:bodyPr/>
          <a:lstStyle/>
          <a:p>
            <a:r>
              <a:rPr lang="fr-FR" dirty="0"/>
              <a:t>I.1. Historique – Situation géographique</a:t>
            </a:r>
          </a:p>
        </p:txBody>
      </p:sp>
      <p:pic>
        <p:nvPicPr>
          <p:cNvPr id="5" name="Espace réservé du contenu 4">
            <a:extLst>
              <a:ext uri="{FF2B5EF4-FFF2-40B4-BE49-F238E27FC236}">
                <a16:creationId xmlns="" xmlns:a16="http://schemas.microsoft.com/office/drawing/2014/main" id="{F540CFE2-D30D-4A30-9C3B-9BA4665C0851}"/>
              </a:ext>
            </a:extLst>
          </p:cNvPr>
          <p:cNvPicPr>
            <a:picLocks noGrp="1"/>
          </p:cNvPicPr>
          <p:nvPr>
            <p:ph idx="1"/>
          </p:nvPr>
        </p:nvPicPr>
        <p:blipFill>
          <a:blip r:embed="rId2" cstate="print">
            <a:extLst>
              <a:ext uri="{28A0092B-C50C-407E-A947-70E740481C1C}">
                <a14:useLocalDpi xmlns:a14="http://schemas.microsoft.com/office/drawing/2010/main"/>
              </a:ext>
            </a:extLst>
          </a:blip>
          <a:stretch>
            <a:fillRect/>
          </a:stretch>
        </p:blipFill>
        <p:spPr>
          <a:xfrm>
            <a:off x="4882035" y="1690688"/>
            <a:ext cx="5221187" cy="4333594"/>
          </a:xfrm>
          <a:prstGeom prst="rect">
            <a:avLst/>
          </a:prstGeom>
          <a:ln>
            <a:noFill/>
          </a:ln>
          <a:effectLst>
            <a:softEdge rad="112500"/>
          </a:effectLst>
        </p:spPr>
      </p:pic>
      <p:sp>
        <p:nvSpPr>
          <p:cNvPr id="4" name="ZoneTexte 3">
            <a:extLst>
              <a:ext uri="{FF2B5EF4-FFF2-40B4-BE49-F238E27FC236}">
                <a16:creationId xmlns="" xmlns:a16="http://schemas.microsoft.com/office/drawing/2014/main" id="{637D7618-2D98-4D33-94FD-3C9F830EEEF1}"/>
              </a:ext>
            </a:extLst>
          </p:cNvPr>
          <p:cNvSpPr txBox="1"/>
          <p:nvPr/>
        </p:nvSpPr>
        <p:spPr>
          <a:xfrm>
            <a:off x="699246" y="2859741"/>
            <a:ext cx="3388659" cy="1569660"/>
          </a:xfrm>
          <a:prstGeom prst="rect">
            <a:avLst/>
          </a:prstGeom>
          <a:noFill/>
        </p:spPr>
        <p:txBody>
          <a:bodyPr wrap="square" rtlCol="0">
            <a:spAutoFit/>
          </a:bodyPr>
          <a:lstStyle/>
          <a:p>
            <a:pPr marL="285750" indent="-285750">
              <a:buFont typeface="Arial" panose="020B0604020202020204" pitchFamily="34" charset="0"/>
              <a:buChar char="•"/>
            </a:pPr>
            <a:r>
              <a:rPr lang="fr-FR" sz="2400" dirty="0"/>
              <a:t>Création en 1990</a:t>
            </a:r>
          </a:p>
          <a:p>
            <a:pPr marL="285750" indent="-285750">
              <a:buFont typeface="Arial" panose="020B0604020202020204" pitchFamily="34" charset="0"/>
              <a:buChar char="•"/>
            </a:pPr>
            <a:endParaRPr lang="fr-FR" sz="2400" dirty="0"/>
          </a:p>
          <a:p>
            <a:pPr marL="285750" indent="-285750">
              <a:buFont typeface="Arial" panose="020B0604020202020204" pitchFamily="34" charset="0"/>
              <a:buChar char="•"/>
            </a:pPr>
            <a:r>
              <a:rPr lang="fr-FR" sz="2400" dirty="0"/>
              <a:t>Ternand (69620), située au nord de Lyon</a:t>
            </a:r>
          </a:p>
        </p:txBody>
      </p:sp>
      <p:sp>
        <p:nvSpPr>
          <p:cNvPr id="6" name="Espace réservé du numéro de diapositive 5">
            <a:extLst>
              <a:ext uri="{FF2B5EF4-FFF2-40B4-BE49-F238E27FC236}">
                <a16:creationId xmlns="" xmlns:a16="http://schemas.microsoft.com/office/drawing/2014/main" id="{20AF179C-19D3-4174-9B84-26E29A39E9D1}"/>
              </a:ext>
            </a:extLst>
          </p:cNvPr>
          <p:cNvSpPr>
            <a:spLocks noGrp="1"/>
          </p:cNvSpPr>
          <p:nvPr>
            <p:ph type="sldNum" sz="quarter" idx="12"/>
          </p:nvPr>
        </p:nvSpPr>
        <p:spPr/>
        <p:txBody>
          <a:bodyPr/>
          <a:lstStyle/>
          <a:p>
            <a:fld id="{C801269C-CB35-AD42-BC98-881453D520C9}" type="slidenum">
              <a:rPr lang="fr-FR" smtClean="0">
                <a:latin typeface="+mj-lt"/>
              </a:rPr>
              <a:pPr/>
              <a:t>4</a:t>
            </a:fld>
            <a:r>
              <a:rPr lang="fr-FR"/>
              <a:t> -</a:t>
            </a:r>
            <a:endParaRPr lang="fr-FR" dirty="0"/>
          </a:p>
        </p:txBody>
      </p:sp>
    </p:spTree>
    <p:extLst>
      <p:ext uri="{BB962C8B-B14F-4D97-AF65-F5344CB8AC3E}">
        <p14:creationId xmlns:p14="http://schemas.microsoft.com/office/powerpoint/2010/main" val="60089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6115FF1A-28C2-49ED-BC1C-ACC41A94E623}"/>
              </a:ext>
            </a:extLst>
          </p:cNvPr>
          <p:cNvSpPr>
            <a:spLocks noGrp="1"/>
          </p:cNvSpPr>
          <p:nvPr>
            <p:ph type="title"/>
          </p:nvPr>
        </p:nvSpPr>
        <p:spPr/>
        <p:txBody>
          <a:bodyPr/>
          <a:lstStyle/>
          <a:p>
            <a:r>
              <a:rPr lang="fr-FR" dirty="0"/>
              <a:t>I.2. Moyens humains et techniques</a:t>
            </a:r>
          </a:p>
        </p:txBody>
      </p:sp>
      <p:sp>
        <p:nvSpPr>
          <p:cNvPr id="3" name="Espace réservé du contenu 2">
            <a:extLst>
              <a:ext uri="{FF2B5EF4-FFF2-40B4-BE49-F238E27FC236}">
                <a16:creationId xmlns="" xmlns:a16="http://schemas.microsoft.com/office/drawing/2014/main" id="{8EB1E4AF-C03B-48F2-9074-526386724B0E}"/>
              </a:ext>
            </a:extLst>
          </p:cNvPr>
          <p:cNvSpPr>
            <a:spLocks noGrp="1"/>
          </p:cNvSpPr>
          <p:nvPr>
            <p:ph idx="1"/>
          </p:nvPr>
        </p:nvSpPr>
        <p:spPr>
          <a:xfrm>
            <a:off x="1443752" y="1825625"/>
            <a:ext cx="9910047" cy="4512422"/>
          </a:xfrm>
        </p:spPr>
        <p:txBody>
          <a:bodyPr>
            <a:normAutofit fontScale="70000" lnSpcReduction="20000"/>
          </a:bodyPr>
          <a:lstStyle/>
          <a:p>
            <a:r>
              <a:rPr lang="fr-FR" b="1" dirty="0"/>
              <a:t>Moyens humains</a:t>
            </a:r>
          </a:p>
          <a:p>
            <a:pPr marL="0" indent="0">
              <a:buNone/>
            </a:pPr>
            <a:r>
              <a:rPr lang="fr-FR" dirty="0"/>
              <a:t>L’équipe CG Médical est composée de </a:t>
            </a:r>
            <a:r>
              <a:rPr lang="fr-FR" b="1" dirty="0"/>
              <a:t>23 personnes</a:t>
            </a:r>
            <a:r>
              <a:rPr lang="fr-FR" dirty="0"/>
              <a:t>, répartie comme suit :</a:t>
            </a:r>
          </a:p>
          <a:p>
            <a:pPr marL="0" indent="0">
              <a:buNone/>
            </a:pPr>
            <a:r>
              <a:rPr lang="fr-FR" dirty="0"/>
              <a:t>		- Production des Housses de protection </a:t>
            </a:r>
          </a:p>
          <a:p>
            <a:pPr marL="0" indent="0">
              <a:buNone/>
            </a:pPr>
            <a:r>
              <a:rPr lang="fr-FR" dirty="0"/>
              <a:t>		- Qualité</a:t>
            </a:r>
          </a:p>
          <a:p>
            <a:pPr marL="0" indent="0">
              <a:buNone/>
            </a:pPr>
            <a:r>
              <a:rPr lang="fr-FR" dirty="0"/>
              <a:t>		- Equipe commerciale </a:t>
            </a:r>
          </a:p>
          <a:p>
            <a:pPr marL="0" indent="0">
              <a:buNone/>
            </a:pPr>
            <a:r>
              <a:rPr lang="fr-FR" dirty="0"/>
              <a:t>		- Back office fonction support et accompagnements clients </a:t>
            </a:r>
          </a:p>
          <a:p>
            <a:r>
              <a:rPr lang="fr-FR" b="1" dirty="0"/>
              <a:t>Moyens techniques </a:t>
            </a:r>
          </a:p>
          <a:p>
            <a:pPr marL="0" indent="0">
              <a:buNone/>
            </a:pPr>
            <a:r>
              <a:rPr lang="fr-FR" dirty="0"/>
              <a:t>		- Salle Blanche / 10 collaborateurs dédiés à la fabrication de nos housses</a:t>
            </a:r>
          </a:p>
          <a:p>
            <a:pPr marL="0" lvl="0" indent="0">
              <a:buNone/>
            </a:pPr>
            <a:r>
              <a:rPr lang="fr-FR" dirty="0"/>
              <a:t>		Classe ISO 8 ( norme ISO 14 644-1)</a:t>
            </a:r>
          </a:p>
          <a:p>
            <a:pPr marL="0" lvl="0" indent="0">
              <a:buNone/>
            </a:pPr>
            <a:r>
              <a:rPr lang="fr-FR" dirty="0"/>
              <a:t>		- Equipement : Soudeuse à défilement continu pour les sachets pelables</a:t>
            </a:r>
          </a:p>
          <a:p>
            <a:pPr marL="0" lvl="0" indent="0">
              <a:buNone/>
            </a:pPr>
            <a:r>
              <a:rPr lang="fr-FR" dirty="0"/>
              <a:t>		- Stérilisation à l’oxyde d’éthylène externalisée : société STERYLENE (69) 		Partenaire historique de proximité</a:t>
            </a:r>
          </a:p>
        </p:txBody>
      </p:sp>
      <p:sp>
        <p:nvSpPr>
          <p:cNvPr id="4" name="Espace réservé du numéro de diapositive 3">
            <a:extLst>
              <a:ext uri="{FF2B5EF4-FFF2-40B4-BE49-F238E27FC236}">
                <a16:creationId xmlns="" xmlns:a16="http://schemas.microsoft.com/office/drawing/2014/main" id="{79A104A1-66BB-4371-B767-5DC22D358E2E}"/>
              </a:ext>
            </a:extLst>
          </p:cNvPr>
          <p:cNvSpPr>
            <a:spLocks noGrp="1"/>
          </p:cNvSpPr>
          <p:nvPr>
            <p:ph type="sldNum" sz="quarter" idx="12"/>
          </p:nvPr>
        </p:nvSpPr>
        <p:spPr/>
        <p:txBody>
          <a:bodyPr/>
          <a:lstStyle/>
          <a:p>
            <a:fld id="{C801269C-CB35-AD42-BC98-881453D520C9}" type="slidenum">
              <a:rPr lang="fr-FR" smtClean="0">
                <a:latin typeface="+mj-lt"/>
              </a:rPr>
              <a:pPr/>
              <a:t>5</a:t>
            </a:fld>
            <a:r>
              <a:rPr lang="fr-FR"/>
              <a:t> -</a:t>
            </a:r>
            <a:endParaRPr lang="fr-FR" dirty="0"/>
          </a:p>
        </p:txBody>
      </p:sp>
    </p:spTree>
    <p:extLst>
      <p:ext uri="{BB962C8B-B14F-4D97-AF65-F5344CB8AC3E}">
        <p14:creationId xmlns:p14="http://schemas.microsoft.com/office/powerpoint/2010/main" val="3423375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 xmlns:a16="http://schemas.microsoft.com/office/drawing/2014/main" id="{5176AD2C-DFC3-40EE-9B43-599559ADBB6B}"/>
              </a:ext>
            </a:extLst>
          </p:cNvPr>
          <p:cNvSpPr txBox="1">
            <a:spLocks/>
          </p:cNvSpPr>
          <p:nvPr/>
        </p:nvSpPr>
        <p:spPr>
          <a:xfrm>
            <a:off x="1741713" y="6537"/>
            <a:ext cx="9910047" cy="1325563"/>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3600" kern="1200">
                <a:solidFill>
                  <a:srgbClr val="636462"/>
                </a:solidFill>
                <a:latin typeface="+mn-lt"/>
                <a:ea typeface="+mj-ea"/>
                <a:cs typeface="+mj-cs"/>
              </a:defRPr>
            </a:lvl1pPr>
          </a:lstStyle>
          <a:p>
            <a:r>
              <a:rPr lang="fr-FR" dirty="0"/>
              <a:t>I.3. Une Entreprise : des femmes &amp; des hommes </a:t>
            </a:r>
          </a:p>
        </p:txBody>
      </p:sp>
      <p:pic>
        <p:nvPicPr>
          <p:cNvPr id="7" name="Espace réservé du contenu 6">
            <a:extLst>
              <a:ext uri="{FF2B5EF4-FFF2-40B4-BE49-F238E27FC236}">
                <a16:creationId xmlns="" xmlns:a16="http://schemas.microsoft.com/office/drawing/2014/main" id="{496BE096-B02D-4958-B0D8-96D3B2ED7777}"/>
              </a:ext>
            </a:extLst>
          </p:cNvPr>
          <p:cNvPicPr>
            <a:picLocks noGrp="1" noChangeAspect="1"/>
          </p:cNvPicPr>
          <p:nvPr>
            <p:ph idx="1"/>
          </p:nvPr>
        </p:nvPicPr>
        <p:blipFill>
          <a:blip r:embed="rId2"/>
          <a:stretch>
            <a:fillRect/>
          </a:stretch>
        </p:blipFill>
        <p:spPr>
          <a:xfrm>
            <a:off x="2399904" y="894475"/>
            <a:ext cx="7837297" cy="5882843"/>
          </a:xfrm>
          <a:prstGeom prst="rect">
            <a:avLst/>
          </a:prstGeom>
        </p:spPr>
      </p:pic>
      <p:sp>
        <p:nvSpPr>
          <p:cNvPr id="8" name="Espace réservé du numéro de diapositive 7">
            <a:extLst>
              <a:ext uri="{FF2B5EF4-FFF2-40B4-BE49-F238E27FC236}">
                <a16:creationId xmlns="" xmlns:a16="http://schemas.microsoft.com/office/drawing/2014/main" id="{1D433998-C9A5-4154-9340-261ABD3A418B}"/>
              </a:ext>
            </a:extLst>
          </p:cNvPr>
          <p:cNvSpPr>
            <a:spLocks noGrp="1"/>
          </p:cNvSpPr>
          <p:nvPr>
            <p:ph type="sldNum" sz="quarter" idx="12"/>
          </p:nvPr>
        </p:nvSpPr>
        <p:spPr/>
        <p:txBody>
          <a:bodyPr/>
          <a:lstStyle/>
          <a:p>
            <a:fld id="{C801269C-CB35-AD42-BC98-881453D520C9}" type="slidenum">
              <a:rPr lang="fr-FR" smtClean="0">
                <a:latin typeface="+mj-lt"/>
              </a:rPr>
              <a:pPr/>
              <a:t>6</a:t>
            </a:fld>
            <a:r>
              <a:rPr lang="fr-FR"/>
              <a:t> -</a:t>
            </a:r>
            <a:endParaRPr lang="fr-FR" dirty="0"/>
          </a:p>
        </p:txBody>
      </p:sp>
    </p:spTree>
    <p:extLst>
      <p:ext uri="{BB962C8B-B14F-4D97-AF65-F5344CB8AC3E}">
        <p14:creationId xmlns:p14="http://schemas.microsoft.com/office/powerpoint/2010/main" val="637016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F76781EA-FD8C-4060-A28A-87388E6022EA}"/>
              </a:ext>
            </a:extLst>
          </p:cNvPr>
          <p:cNvSpPr>
            <a:spLocks noGrp="1"/>
          </p:cNvSpPr>
          <p:nvPr>
            <p:ph type="title"/>
          </p:nvPr>
        </p:nvSpPr>
        <p:spPr/>
        <p:txBody>
          <a:bodyPr>
            <a:normAutofit/>
          </a:bodyPr>
          <a:lstStyle/>
          <a:p>
            <a:r>
              <a:rPr lang="fr-FR" dirty="0"/>
              <a:t>I.4. Environnement de production</a:t>
            </a:r>
          </a:p>
        </p:txBody>
      </p:sp>
      <p:pic>
        <p:nvPicPr>
          <p:cNvPr id="4" name="Espace réservé du contenu 3">
            <a:extLst>
              <a:ext uri="{FF2B5EF4-FFF2-40B4-BE49-F238E27FC236}">
                <a16:creationId xmlns="" xmlns:a16="http://schemas.microsoft.com/office/drawing/2014/main" id="{D70AB10D-6139-4EA0-AEC5-7E92DF5072B5}"/>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43752" y="1825625"/>
            <a:ext cx="6927363" cy="4259489"/>
          </a:xfrm>
          <a:prstGeom prst="rect">
            <a:avLst/>
          </a:prstGeom>
          <a:noFill/>
          <a:ln>
            <a:noFill/>
          </a:ln>
        </p:spPr>
      </p:pic>
      <p:pic>
        <p:nvPicPr>
          <p:cNvPr id="5" name="Image 4">
            <a:extLst>
              <a:ext uri="{FF2B5EF4-FFF2-40B4-BE49-F238E27FC236}">
                <a16:creationId xmlns="" xmlns:a16="http://schemas.microsoft.com/office/drawing/2014/main" id="{2DB5F0C4-A823-4A91-92B2-8360101FAAD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58200" y="1825624"/>
            <a:ext cx="3505199" cy="2746375"/>
          </a:xfrm>
          <a:prstGeom prst="rect">
            <a:avLst/>
          </a:prstGeom>
          <a:noFill/>
          <a:ln>
            <a:noFill/>
          </a:ln>
        </p:spPr>
      </p:pic>
      <p:sp>
        <p:nvSpPr>
          <p:cNvPr id="3" name="ZoneTexte 2">
            <a:extLst>
              <a:ext uri="{FF2B5EF4-FFF2-40B4-BE49-F238E27FC236}">
                <a16:creationId xmlns="" xmlns:a16="http://schemas.microsoft.com/office/drawing/2014/main" id="{9114EE8C-E723-4AB4-B47F-1AAA9C518DD4}"/>
              </a:ext>
            </a:extLst>
          </p:cNvPr>
          <p:cNvSpPr txBox="1"/>
          <p:nvPr/>
        </p:nvSpPr>
        <p:spPr>
          <a:xfrm>
            <a:off x="2976282" y="6138932"/>
            <a:ext cx="3724092" cy="707886"/>
          </a:xfrm>
          <a:prstGeom prst="rect">
            <a:avLst/>
          </a:prstGeom>
          <a:noFill/>
        </p:spPr>
        <p:txBody>
          <a:bodyPr wrap="square" rtlCol="0">
            <a:spAutoFit/>
          </a:bodyPr>
          <a:lstStyle/>
          <a:p>
            <a:pPr algn="ctr"/>
            <a:r>
              <a:rPr lang="fr-FR" sz="2000" dirty="0"/>
              <a:t>CONDITIONNEMENT - SCELLAGE</a:t>
            </a:r>
          </a:p>
          <a:p>
            <a:pPr algn="ctr"/>
            <a:r>
              <a:rPr lang="fr-FR" sz="2000" dirty="0"/>
              <a:t>SALLE BLANCHE (ISO 8)</a:t>
            </a:r>
          </a:p>
        </p:txBody>
      </p:sp>
      <p:sp>
        <p:nvSpPr>
          <p:cNvPr id="7" name="ZoneTexte 6">
            <a:extLst>
              <a:ext uri="{FF2B5EF4-FFF2-40B4-BE49-F238E27FC236}">
                <a16:creationId xmlns="" xmlns:a16="http://schemas.microsoft.com/office/drawing/2014/main" id="{218E42FC-1FB7-4110-87AC-FAF9149C15D2}"/>
              </a:ext>
            </a:extLst>
          </p:cNvPr>
          <p:cNvSpPr txBox="1"/>
          <p:nvPr/>
        </p:nvSpPr>
        <p:spPr>
          <a:xfrm>
            <a:off x="9063317" y="4672997"/>
            <a:ext cx="2014383" cy="707886"/>
          </a:xfrm>
          <a:prstGeom prst="rect">
            <a:avLst/>
          </a:prstGeom>
          <a:noFill/>
        </p:spPr>
        <p:txBody>
          <a:bodyPr wrap="square" rtlCol="0">
            <a:spAutoFit/>
          </a:bodyPr>
          <a:lstStyle/>
          <a:p>
            <a:pPr algn="ctr"/>
            <a:r>
              <a:rPr lang="fr-FR" sz="2000" dirty="0"/>
              <a:t>COUTURE</a:t>
            </a:r>
          </a:p>
          <a:p>
            <a:pPr algn="ctr"/>
            <a:r>
              <a:rPr lang="fr-FR" sz="2000" dirty="0"/>
              <a:t>SALLE « GRISE »</a:t>
            </a:r>
          </a:p>
        </p:txBody>
      </p:sp>
      <p:sp>
        <p:nvSpPr>
          <p:cNvPr id="8" name="Espace réservé du numéro de diapositive 7">
            <a:extLst>
              <a:ext uri="{FF2B5EF4-FFF2-40B4-BE49-F238E27FC236}">
                <a16:creationId xmlns="" xmlns:a16="http://schemas.microsoft.com/office/drawing/2014/main" id="{A03479D4-1B8B-46CB-920D-AD2BCE50396B}"/>
              </a:ext>
            </a:extLst>
          </p:cNvPr>
          <p:cNvSpPr>
            <a:spLocks noGrp="1"/>
          </p:cNvSpPr>
          <p:nvPr>
            <p:ph type="sldNum" sz="quarter" idx="12"/>
          </p:nvPr>
        </p:nvSpPr>
        <p:spPr/>
        <p:txBody>
          <a:bodyPr/>
          <a:lstStyle/>
          <a:p>
            <a:fld id="{C801269C-CB35-AD42-BC98-881453D520C9}" type="slidenum">
              <a:rPr lang="fr-FR" smtClean="0">
                <a:latin typeface="+mj-lt"/>
              </a:rPr>
              <a:pPr/>
              <a:t>7</a:t>
            </a:fld>
            <a:r>
              <a:rPr lang="fr-FR"/>
              <a:t> -</a:t>
            </a:r>
            <a:endParaRPr lang="fr-FR" dirty="0"/>
          </a:p>
        </p:txBody>
      </p:sp>
    </p:spTree>
    <p:extLst>
      <p:ext uri="{BB962C8B-B14F-4D97-AF65-F5344CB8AC3E}">
        <p14:creationId xmlns:p14="http://schemas.microsoft.com/office/powerpoint/2010/main" val="3904176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CATALOGUE260918BD_02pdf  Adobe Reader">
            <a:extLst>
              <a:ext uri="{FF2B5EF4-FFF2-40B4-BE49-F238E27FC236}">
                <a16:creationId xmlns="" xmlns:a16="http://schemas.microsoft.com/office/drawing/2014/main" id="{20146F40-F37E-437A-A910-AC6834B2BC7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279321" y="1251857"/>
            <a:ext cx="7225393" cy="5134655"/>
          </a:xfrm>
          <a:prstGeom prst="rect">
            <a:avLst/>
          </a:prstGeom>
          <a:noFill/>
          <a:ln>
            <a:noFill/>
          </a:ln>
        </p:spPr>
      </p:pic>
      <p:sp>
        <p:nvSpPr>
          <p:cNvPr id="13" name="Rectangle 12">
            <a:extLst>
              <a:ext uri="{FF2B5EF4-FFF2-40B4-BE49-F238E27FC236}">
                <a16:creationId xmlns="" xmlns:a16="http://schemas.microsoft.com/office/drawing/2014/main" id="{43B6B4C7-2517-4932-80FE-7241B32AC2E9}"/>
              </a:ext>
            </a:extLst>
          </p:cNvPr>
          <p:cNvSpPr/>
          <p:nvPr/>
        </p:nvSpPr>
        <p:spPr>
          <a:xfrm>
            <a:off x="4437529" y="471488"/>
            <a:ext cx="7580300" cy="646331"/>
          </a:xfrm>
          <a:prstGeom prst="rect">
            <a:avLst/>
          </a:prstGeom>
        </p:spPr>
        <p:txBody>
          <a:bodyPr wrap="square">
            <a:spAutoFit/>
          </a:bodyPr>
          <a:lstStyle/>
          <a:p>
            <a:r>
              <a:rPr lang="fr-FR" sz="3600" dirty="0">
                <a:solidFill>
                  <a:srgbClr val="636462"/>
                </a:solidFill>
                <a:ea typeface="+mj-ea"/>
                <a:cs typeface="+mj-cs"/>
              </a:rPr>
              <a:t>I.5. Dispositifs Médicaux - Classe I et Is </a:t>
            </a:r>
            <a:endParaRPr lang="fr-FR" dirty="0"/>
          </a:p>
        </p:txBody>
      </p:sp>
      <p:sp>
        <p:nvSpPr>
          <p:cNvPr id="2" name="Espace réservé du numéro de diapositive 1">
            <a:extLst>
              <a:ext uri="{FF2B5EF4-FFF2-40B4-BE49-F238E27FC236}">
                <a16:creationId xmlns="" xmlns:a16="http://schemas.microsoft.com/office/drawing/2014/main" id="{4196765C-1C90-47AE-9967-C2FDA1BC299C}"/>
              </a:ext>
            </a:extLst>
          </p:cNvPr>
          <p:cNvSpPr>
            <a:spLocks noGrp="1"/>
          </p:cNvSpPr>
          <p:nvPr>
            <p:ph type="sldNum" sz="quarter" idx="12"/>
          </p:nvPr>
        </p:nvSpPr>
        <p:spPr/>
        <p:txBody>
          <a:bodyPr/>
          <a:lstStyle/>
          <a:p>
            <a:fld id="{C801269C-CB35-AD42-BC98-881453D520C9}" type="slidenum">
              <a:rPr lang="fr-FR" smtClean="0">
                <a:latin typeface="+mj-lt"/>
              </a:rPr>
              <a:pPr/>
              <a:t>8</a:t>
            </a:fld>
            <a:r>
              <a:rPr lang="fr-FR"/>
              <a:t> -</a:t>
            </a:r>
            <a:endParaRPr lang="fr-FR" dirty="0"/>
          </a:p>
        </p:txBody>
      </p:sp>
    </p:spTree>
    <p:extLst>
      <p:ext uri="{BB962C8B-B14F-4D97-AF65-F5344CB8AC3E}">
        <p14:creationId xmlns:p14="http://schemas.microsoft.com/office/powerpoint/2010/main" val="3091383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CATALOGUE260918BD_03pdf  Adobe Reader">
            <a:extLst>
              <a:ext uri="{FF2B5EF4-FFF2-40B4-BE49-F238E27FC236}">
                <a16:creationId xmlns="" xmlns:a16="http://schemas.microsoft.com/office/drawing/2014/main" id="{CF3A2411-5D8E-4968-8DC8-E127E523BAF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894398" y="1117819"/>
            <a:ext cx="4613107" cy="5544896"/>
          </a:xfrm>
          <a:prstGeom prst="rect">
            <a:avLst/>
          </a:prstGeom>
          <a:noFill/>
          <a:ln>
            <a:noFill/>
          </a:ln>
        </p:spPr>
      </p:pic>
      <p:sp>
        <p:nvSpPr>
          <p:cNvPr id="2" name="Espace réservé du numéro de diapositive 1">
            <a:extLst>
              <a:ext uri="{FF2B5EF4-FFF2-40B4-BE49-F238E27FC236}">
                <a16:creationId xmlns="" xmlns:a16="http://schemas.microsoft.com/office/drawing/2014/main" id="{1C2C0094-0DD4-419B-9739-F969DC38438E}"/>
              </a:ext>
            </a:extLst>
          </p:cNvPr>
          <p:cNvSpPr>
            <a:spLocks noGrp="1"/>
          </p:cNvSpPr>
          <p:nvPr>
            <p:ph type="sldNum" sz="quarter" idx="12"/>
          </p:nvPr>
        </p:nvSpPr>
        <p:spPr/>
        <p:txBody>
          <a:bodyPr/>
          <a:lstStyle/>
          <a:p>
            <a:fld id="{C801269C-CB35-AD42-BC98-881453D520C9}" type="slidenum">
              <a:rPr lang="fr-FR" smtClean="0">
                <a:latin typeface="+mj-lt"/>
              </a:rPr>
              <a:pPr/>
              <a:t>9</a:t>
            </a:fld>
            <a:r>
              <a:rPr lang="fr-FR"/>
              <a:t> -</a:t>
            </a:r>
            <a:endParaRPr lang="fr-FR" dirty="0"/>
          </a:p>
        </p:txBody>
      </p:sp>
      <p:sp>
        <p:nvSpPr>
          <p:cNvPr id="4" name="Rectangle 3">
            <a:extLst>
              <a:ext uri="{FF2B5EF4-FFF2-40B4-BE49-F238E27FC236}">
                <a16:creationId xmlns="" xmlns:a16="http://schemas.microsoft.com/office/drawing/2014/main" id="{CA24A890-639A-4A6F-A46B-85D82D8D0A5D}"/>
              </a:ext>
            </a:extLst>
          </p:cNvPr>
          <p:cNvSpPr/>
          <p:nvPr/>
        </p:nvSpPr>
        <p:spPr>
          <a:xfrm>
            <a:off x="4437529" y="471488"/>
            <a:ext cx="7580300" cy="646331"/>
          </a:xfrm>
          <a:prstGeom prst="rect">
            <a:avLst/>
          </a:prstGeom>
        </p:spPr>
        <p:txBody>
          <a:bodyPr wrap="square">
            <a:spAutoFit/>
          </a:bodyPr>
          <a:lstStyle/>
          <a:p>
            <a:r>
              <a:rPr lang="fr-FR" sz="3600" dirty="0">
                <a:solidFill>
                  <a:srgbClr val="636462"/>
                </a:solidFill>
                <a:ea typeface="+mj-ea"/>
                <a:cs typeface="+mj-cs"/>
              </a:rPr>
              <a:t>I.5. Dispositifs Médicaux - Classe I et Is </a:t>
            </a:r>
            <a:endParaRPr lang="fr-FR" dirty="0"/>
          </a:p>
        </p:txBody>
      </p:sp>
    </p:spTree>
    <p:extLst>
      <p:ext uri="{BB962C8B-B14F-4D97-AF65-F5344CB8AC3E}">
        <p14:creationId xmlns:p14="http://schemas.microsoft.com/office/powerpoint/2010/main" val="194862240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2337</TotalTime>
  <Words>890</Words>
  <Application>Microsoft Office PowerPoint</Application>
  <PresentationFormat>Personnalisé</PresentationFormat>
  <Paragraphs>154</Paragraphs>
  <Slides>26</Slides>
  <Notes>0</Notes>
  <HiddenSlides>0</HiddenSlides>
  <MMClips>0</MMClips>
  <ScaleCrop>false</ScaleCrop>
  <HeadingPairs>
    <vt:vector size="4" baseType="variant">
      <vt:variant>
        <vt:lpstr>Thème</vt:lpstr>
      </vt:variant>
      <vt:variant>
        <vt:i4>1</vt:i4>
      </vt:variant>
      <vt:variant>
        <vt:lpstr>Titres des diapositives</vt:lpstr>
      </vt:variant>
      <vt:variant>
        <vt:i4>26</vt:i4>
      </vt:variant>
    </vt:vector>
  </HeadingPairs>
  <TitlesOfParts>
    <vt:vector size="27" baseType="lpstr">
      <vt:lpstr>Thème Office</vt:lpstr>
      <vt:lpstr>Sécurisation et vigilances des DM et DMDIV  Regards croisés sur la matériovigilance (point de vue fabricant)</vt:lpstr>
      <vt:lpstr>Plan  I. Présentation CG MEDICAL  II. Traitement d’une matériovigilance au sein de CG MEDICAL   Conclusion  Nouveau Règlement 2017/745 sur DM (MDR) </vt:lpstr>
      <vt:lpstr>I. PRÉSENTATION CG MEDICAL</vt:lpstr>
      <vt:lpstr>I.1. Historique – Situation géographique</vt:lpstr>
      <vt:lpstr>I.2. Moyens humains et techniques</vt:lpstr>
      <vt:lpstr>Présentation PowerPoint</vt:lpstr>
      <vt:lpstr>I.4. Environnement de production</vt:lpstr>
      <vt:lpstr>Présentation PowerPoint</vt:lpstr>
      <vt:lpstr>Présentation PowerPoint</vt:lpstr>
      <vt:lpstr>I.6. CG Médical en chiffres</vt:lpstr>
      <vt:lpstr>I.7. </vt:lpstr>
      <vt:lpstr>II. Traitement d’une matériovigilance au sein de CG MEDICAL</vt:lpstr>
      <vt:lpstr>II.1. Définitions</vt:lpstr>
      <vt:lpstr>II.2. Détection de l’incident ou risque d’incident</vt:lpstr>
      <vt:lpstr>II.3. Cas 1 &amp; 2 : Non-conformités (NC)</vt:lpstr>
      <vt:lpstr>II.3. Cas 1 &amp; 2 : Non-conformités</vt:lpstr>
      <vt:lpstr>II.4. Matériovigilance</vt:lpstr>
      <vt:lpstr>II.4. Matériovigilance</vt:lpstr>
      <vt:lpstr>II.4. Matériovigilance</vt:lpstr>
      <vt:lpstr>II.5. Exemples</vt:lpstr>
      <vt:lpstr>II.5. Exemples</vt:lpstr>
      <vt:lpstr>II.5. Exemples</vt:lpstr>
      <vt:lpstr>II.7. Communication entre les différentes parties</vt:lpstr>
      <vt:lpstr>CONCLUSION</vt:lpstr>
      <vt:lpstr>Nouveau règlement 2017/745 sur DM (MDR)</vt:lpstr>
      <vt:lpstr>MERCI POUR VOTRE ATTENTION  Avez-vous des questions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 DE COMMUNICATION</dc:title>
  <dc:creator>Utilisateur Microsoft Office</dc:creator>
  <cp:lastModifiedBy>BOUSQUET, Camille</cp:lastModifiedBy>
  <cp:revision>107</cp:revision>
  <cp:lastPrinted>2020-02-18T05:55:25Z</cp:lastPrinted>
  <dcterms:created xsi:type="dcterms:W3CDTF">2018-04-13T09:50:49Z</dcterms:created>
  <dcterms:modified xsi:type="dcterms:W3CDTF">2020-02-19T07:36:33Z</dcterms:modified>
</cp:coreProperties>
</file>